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3" r:id="rId7"/>
    <p:sldId id="261" r:id="rId8"/>
    <p:sldId id="262" r:id="rId9"/>
    <p:sldId id="265" r:id="rId10"/>
    <p:sldId id="267" r:id="rId11"/>
    <p:sldId id="268" r:id="rId12"/>
    <p:sldId id="269" r:id="rId13"/>
    <p:sldId id="270" r:id="rId14"/>
    <p:sldId id="271" r:id="rId15"/>
    <p:sldId id="272" r:id="rId16"/>
    <p:sldId id="273" r:id="rId17"/>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66"/>
    <p:restoredTop sz="96327"/>
  </p:normalViewPr>
  <p:slideViewPr>
    <p:cSldViewPr snapToGrid="0">
      <p:cViewPr varScale="1">
        <p:scale>
          <a:sx n="144" d="100"/>
          <a:sy n="144" d="100"/>
        </p:scale>
        <p:origin x="216"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4CD3F-BCDB-9EB6-10DC-AB6DECFDE94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A360A08D-461D-A798-5105-7EA14775F7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05216995-BFD7-4A25-F315-B4E497FD17A8}"/>
              </a:ext>
            </a:extLst>
          </p:cNvPr>
          <p:cNvSpPr>
            <a:spLocks noGrp="1"/>
          </p:cNvSpPr>
          <p:nvPr>
            <p:ph type="dt" sz="half" idx="10"/>
          </p:nvPr>
        </p:nvSpPr>
        <p:spPr/>
        <p:txBody>
          <a:bodyPr/>
          <a:lstStyle/>
          <a:p>
            <a:fld id="{1CB03E58-5490-CD4F-B46E-9213F8A46639}" type="datetimeFigureOut">
              <a:rPr lang="en-IT" smtClean="0"/>
              <a:t>14/12/23</a:t>
            </a:fld>
            <a:endParaRPr lang="en-IT"/>
          </a:p>
        </p:txBody>
      </p:sp>
      <p:sp>
        <p:nvSpPr>
          <p:cNvPr id="5" name="Footer Placeholder 4">
            <a:extLst>
              <a:ext uri="{FF2B5EF4-FFF2-40B4-BE49-F238E27FC236}">
                <a16:creationId xmlns:a16="http://schemas.microsoft.com/office/drawing/2014/main" id="{B08984ED-DC43-0FE0-6562-90B85C20ADDB}"/>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8A6C0627-554B-04FA-9DAE-89A086A19906}"/>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2661478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58EB-5D6C-C760-114D-F0AD8499ABF9}"/>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CE8618AC-0DE6-C57D-7D9F-3BDAE7FAF43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0583D240-7438-60DA-9ED8-F27E4C2F6B5B}"/>
              </a:ext>
            </a:extLst>
          </p:cNvPr>
          <p:cNvSpPr>
            <a:spLocks noGrp="1"/>
          </p:cNvSpPr>
          <p:nvPr>
            <p:ph type="dt" sz="half" idx="10"/>
          </p:nvPr>
        </p:nvSpPr>
        <p:spPr/>
        <p:txBody>
          <a:bodyPr/>
          <a:lstStyle/>
          <a:p>
            <a:fld id="{1CB03E58-5490-CD4F-B46E-9213F8A46639}" type="datetimeFigureOut">
              <a:rPr lang="en-IT" smtClean="0"/>
              <a:t>14/12/23</a:t>
            </a:fld>
            <a:endParaRPr lang="en-IT"/>
          </a:p>
        </p:txBody>
      </p:sp>
      <p:sp>
        <p:nvSpPr>
          <p:cNvPr id="5" name="Footer Placeholder 4">
            <a:extLst>
              <a:ext uri="{FF2B5EF4-FFF2-40B4-BE49-F238E27FC236}">
                <a16:creationId xmlns:a16="http://schemas.microsoft.com/office/drawing/2014/main" id="{DF37DC14-0FCF-F797-2C75-C0B5E68D509B}"/>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4215C5AD-310A-6F3C-DD25-8881C151515C}"/>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3574609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CA8384-23ED-7DD4-6309-77EFEFFBF41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45A4960C-B606-8C25-49F7-5A750BA13E6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794B813D-7DD9-84B8-C550-578EF55EC707}"/>
              </a:ext>
            </a:extLst>
          </p:cNvPr>
          <p:cNvSpPr>
            <a:spLocks noGrp="1"/>
          </p:cNvSpPr>
          <p:nvPr>
            <p:ph type="dt" sz="half" idx="10"/>
          </p:nvPr>
        </p:nvSpPr>
        <p:spPr/>
        <p:txBody>
          <a:bodyPr/>
          <a:lstStyle/>
          <a:p>
            <a:fld id="{1CB03E58-5490-CD4F-B46E-9213F8A46639}" type="datetimeFigureOut">
              <a:rPr lang="en-IT" smtClean="0"/>
              <a:t>14/12/23</a:t>
            </a:fld>
            <a:endParaRPr lang="en-IT"/>
          </a:p>
        </p:txBody>
      </p:sp>
      <p:sp>
        <p:nvSpPr>
          <p:cNvPr id="5" name="Footer Placeholder 4">
            <a:extLst>
              <a:ext uri="{FF2B5EF4-FFF2-40B4-BE49-F238E27FC236}">
                <a16:creationId xmlns:a16="http://schemas.microsoft.com/office/drawing/2014/main" id="{1FE85151-270E-56C5-16E1-9A6E971F1D36}"/>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CB7BACAF-D973-2AC2-5025-FA8035A9AB3A}"/>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3401557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108B-1E3B-2B72-8E26-6B5AC00DFCA0}"/>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D6FFE461-E305-277A-F163-E162B8B043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C1CCA549-00D4-9CB6-BB80-C7BB36193362}"/>
              </a:ext>
            </a:extLst>
          </p:cNvPr>
          <p:cNvSpPr>
            <a:spLocks noGrp="1"/>
          </p:cNvSpPr>
          <p:nvPr>
            <p:ph type="dt" sz="half" idx="10"/>
          </p:nvPr>
        </p:nvSpPr>
        <p:spPr/>
        <p:txBody>
          <a:bodyPr/>
          <a:lstStyle/>
          <a:p>
            <a:fld id="{1CB03E58-5490-CD4F-B46E-9213F8A46639}" type="datetimeFigureOut">
              <a:rPr lang="en-IT" smtClean="0"/>
              <a:t>14/12/23</a:t>
            </a:fld>
            <a:endParaRPr lang="en-IT"/>
          </a:p>
        </p:txBody>
      </p:sp>
      <p:sp>
        <p:nvSpPr>
          <p:cNvPr id="5" name="Footer Placeholder 4">
            <a:extLst>
              <a:ext uri="{FF2B5EF4-FFF2-40B4-BE49-F238E27FC236}">
                <a16:creationId xmlns:a16="http://schemas.microsoft.com/office/drawing/2014/main" id="{FD5D0D47-5D93-141F-228E-EFEC0A580D5E}"/>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C284677-692A-C0AA-7C16-813D66E99762}"/>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164051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5150-6ECF-CCFE-8FD6-28FA25A76F4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4A4F8D06-68FC-DEF4-EEF8-B7DED846A9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915E51B-3E4C-CA46-0179-F406A61DF1F5}"/>
              </a:ext>
            </a:extLst>
          </p:cNvPr>
          <p:cNvSpPr>
            <a:spLocks noGrp="1"/>
          </p:cNvSpPr>
          <p:nvPr>
            <p:ph type="dt" sz="half" idx="10"/>
          </p:nvPr>
        </p:nvSpPr>
        <p:spPr/>
        <p:txBody>
          <a:bodyPr/>
          <a:lstStyle/>
          <a:p>
            <a:fld id="{1CB03E58-5490-CD4F-B46E-9213F8A46639}" type="datetimeFigureOut">
              <a:rPr lang="en-IT" smtClean="0"/>
              <a:t>14/12/23</a:t>
            </a:fld>
            <a:endParaRPr lang="en-IT"/>
          </a:p>
        </p:txBody>
      </p:sp>
      <p:sp>
        <p:nvSpPr>
          <p:cNvPr id="5" name="Footer Placeholder 4">
            <a:extLst>
              <a:ext uri="{FF2B5EF4-FFF2-40B4-BE49-F238E27FC236}">
                <a16:creationId xmlns:a16="http://schemas.microsoft.com/office/drawing/2014/main" id="{98BB69ED-9B45-C9CA-1C92-297985162EC0}"/>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A01F819-6784-AE38-3102-7AE4B0DFD2D9}"/>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2549294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00B4-4A53-002A-2E65-B5272B95448E}"/>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2368B52B-67AF-EBB4-3491-DC9D8B71D4D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31EB164D-0E6E-88EC-B5AD-FAE7F1B6B2D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5A19DBEA-891A-C6C8-5CAD-7EBD63440682}"/>
              </a:ext>
            </a:extLst>
          </p:cNvPr>
          <p:cNvSpPr>
            <a:spLocks noGrp="1"/>
          </p:cNvSpPr>
          <p:nvPr>
            <p:ph type="dt" sz="half" idx="10"/>
          </p:nvPr>
        </p:nvSpPr>
        <p:spPr/>
        <p:txBody>
          <a:bodyPr/>
          <a:lstStyle/>
          <a:p>
            <a:fld id="{1CB03E58-5490-CD4F-B46E-9213F8A46639}" type="datetimeFigureOut">
              <a:rPr lang="en-IT" smtClean="0"/>
              <a:t>14/12/23</a:t>
            </a:fld>
            <a:endParaRPr lang="en-IT"/>
          </a:p>
        </p:txBody>
      </p:sp>
      <p:sp>
        <p:nvSpPr>
          <p:cNvPr id="6" name="Footer Placeholder 5">
            <a:extLst>
              <a:ext uri="{FF2B5EF4-FFF2-40B4-BE49-F238E27FC236}">
                <a16:creationId xmlns:a16="http://schemas.microsoft.com/office/drawing/2014/main" id="{745EBE9D-A5BB-6042-3680-C30CE2AAF854}"/>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1B560115-40A6-EA94-4E56-54D3826601CE}"/>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1154514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CDE15-AA15-F96B-5156-E257BC248717}"/>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93551140-D921-67CD-B5B6-6BA78F5515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B60CF11-C2DA-5011-B8F6-117C37561A5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92B82584-39B4-3275-EB16-73D7AC1794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77E7BD5-1FC7-E012-AEF9-A022F504B21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02857FD1-1CFF-9E43-DCD4-B18120321C01}"/>
              </a:ext>
            </a:extLst>
          </p:cNvPr>
          <p:cNvSpPr>
            <a:spLocks noGrp="1"/>
          </p:cNvSpPr>
          <p:nvPr>
            <p:ph type="dt" sz="half" idx="10"/>
          </p:nvPr>
        </p:nvSpPr>
        <p:spPr/>
        <p:txBody>
          <a:bodyPr/>
          <a:lstStyle/>
          <a:p>
            <a:fld id="{1CB03E58-5490-CD4F-B46E-9213F8A46639}" type="datetimeFigureOut">
              <a:rPr lang="en-IT" smtClean="0"/>
              <a:t>14/12/23</a:t>
            </a:fld>
            <a:endParaRPr lang="en-IT"/>
          </a:p>
        </p:txBody>
      </p:sp>
      <p:sp>
        <p:nvSpPr>
          <p:cNvPr id="8" name="Footer Placeholder 7">
            <a:extLst>
              <a:ext uri="{FF2B5EF4-FFF2-40B4-BE49-F238E27FC236}">
                <a16:creationId xmlns:a16="http://schemas.microsoft.com/office/drawing/2014/main" id="{6DD69674-C4F9-FE1A-8E4B-5F68094C7C70}"/>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9D15087F-1B78-36CB-0527-633CC83B06A6}"/>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2908844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9853-1E95-6AEC-4E9A-02CF0F281BC9}"/>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5E2EAACB-5FD9-CB49-D9A0-ADBF0ADC5628}"/>
              </a:ext>
            </a:extLst>
          </p:cNvPr>
          <p:cNvSpPr>
            <a:spLocks noGrp="1"/>
          </p:cNvSpPr>
          <p:nvPr>
            <p:ph type="dt" sz="half" idx="10"/>
          </p:nvPr>
        </p:nvSpPr>
        <p:spPr/>
        <p:txBody>
          <a:bodyPr/>
          <a:lstStyle/>
          <a:p>
            <a:fld id="{1CB03E58-5490-CD4F-B46E-9213F8A46639}" type="datetimeFigureOut">
              <a:rPr lang="en-IT" smtClean="0"/>
              <a:t>14/12/23</a:t>
            </a:fld>
            <a:endParaRPr lang="en-IT"/>
          </a:p>
        </p:txBody>
      </p:sp>
      <p:sp>
        <p:nvSpPr>
          <p:cNvPr id="4" name="Footer Placeholder 3">
            <a:extLst>
              <a:ext uri="{FF2B5EF4-FFF2-40B4-BE49-F238E27FC236}">
                <a16:creationId xmlns:a16="http://schemas.microsoft.com/office/drawing/2014/main" id="{4DB0A772-CF57-6BB7-5A67-0667EACACD85}"/>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41A551AD-8286-849A-3075-B3A2914CAA9F}"/>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85122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1BA5BD-0245-9A72-F37C-355744A90C6E}"/>
              </a:ext>
            </a:extLst>
          </p:cNvPr>
          <p:cNvSpPr>
            <a:spLocks noGrp="1"/>
          </p:cNvSpPr>
          <p:nvPr>
            <p:ph type="dt" sz="half" idx="10"/>
          </p:nvPr>
        </p:nvSpPr>
        <p:spPr/>
        <p:txBody>
          <a:bodyPr/>
          <a:lstStyle/>
          <a:p>
            <a:fld id="{1CB03E58-5490-CD4F-B46E-9213F8A46639}" type="datetimeFigureOut">
              <a:rPr lang="en-IT" smtClean="0"/>
              <a:t>14/12/23</a:t>
            </a:fld>
            <a:endParaRPr lang="en-IT"/>
          </a:p>
        </p:txBody>
      </p:sp>
      <p:sp>
        <p:nvSpPr>
          <p:cNvPr id="3" name="Footer Placeholder 2">
            <a:extLst>
              <a:ext uri="{FF2B5EF4-FFF2-40B4-BE49-F238E27FC236}">
                <a16:creationId xmlns:a16="http://schemas.microsoft.com/office/drawing/2014/main" id="{2309451A-5C82-838A-57EA-6972DB972725}"/>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3A4A7243-BC38-05D3-CFBA-F4C15954C1FC}"/>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857917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2586B-BA44-A084-C846-7E0D046B59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96B04778-65B0-5977-F38E-72B99BC3FF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AF471594-B8DB-65FD-C531-781778DA0C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6B64F0-6BA5-BC4F-EC6F-4507D4F3D871}"/>
              </a:ext>
            </a:extLst>
          </p:cNvPr>
          <p:cNvSpPr>
            <a:spLocks noGrp="1"/>
          </p:cNvSpPr>
          <p:nvPr>
            <p:ph type="dt" sz="half" idx="10"/>
          </p:nvPr>
        </p:nvSpPr>
        <p:spPr/>
        <p:txBody>
          <a:bodyPr/>
          <a:lstStyle/>
          <a:p>
            <a:fld id="{1CB03E58-5490-CD4F-B46E-9213F8A46639}" type="datetimeFigureOut">
              <a:rPr lang="en-IT" smtClean="0"/>
              <a:t>14/12/23</a:t>
            </a:fld>
            <a:endParaRPr lang="en-IT"/>
          </a:p>
        </p:txBody>
      </p:sp>
      <p:sp>
        <p:nvSpPr>
          <p:cNvPr id="6" name="Footer Placeholder 5">
            <a:extLst>
              <a:ext uri="{FF2B5EF4-FFF2-40B4-BE49-F238E27FC236}">
                <a16:creationId xmlns:a16="http://schemas.microsoft.com/office/drawing/2014/main" id="{014E2C27-BFA8-8F67-775F-8472B6ED2010}"/>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7DDD73FE-A1FE-7F4D-7286-0A1EB3418527}"/>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2524111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0A580-40A5-FD59-4883-9225B1A5DE8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0E46F606-0E3A-F336-C714-E87A9C12AF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A122180F-7467-D72F-F8E1-95356DDF58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C9CE95C-894D-82F9-48C9-EB8844E6FBAC}"/>
              </a:ext>
            </a:extLst>
          </p:cNvPr>
          <p:cNvSpPr>
            <a:spLocks noGrp="1"/>
          </p:cNvSpPr>
          <p:nvPr>
            <p:ph type="dt" sz="half" idx="10"/>
          </p:nvPr>
        </p:nvSpPr>
        <p:spPr/>
        <p:txBody>
          <a:bodyPr/>
          <a:lstStyle/>
          <a:p>
            <a:fld id="{1CB03E58-5490-CD4F-B46E-9213F8A46639}" type="datetimeFigureOut">
              <a:rPr lang="en-IT" smtClean="0"/>
              <a:t>14/12/23</a:t>
            </a:fld>
            <a:endParaRPr lang="en-IT"/>
          </a:p>
        </p:txBody>
      </p:sp>
      <p:sp>
        <p:nvSpPr>
          <p:cNvPr id="6" name="Footer Placeholder 5">
            <a:extLst>
              <a:ext uri="{FF2B5EF4-FFF2-40B4-BE49-F238E27FC236}">
                <a16:creationId xmlns:a16="http://schemas.microsoft.com/office/drawing/2014/main" id="{4EF38F16-E95B-2410-1535-548BD6D069E0}"/>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AB83935F-9052-822A-E614-A1798058B94E}"/>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1779585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ADCD1A-4765-EDD9-26E0-02150779E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B639123F-EF0D-633E-3929-017A94BC29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A1ADA8EB-8F0A-C435-7F25-FAF2566A1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B03E58-5490-CD4F-B46E-9213F8A46639}" type="datetimeFigureOut">
              <a:rPr lang="en-IT" smtClean="0"/>
              <a:t>14/12/23</a:t>
            </a:fld>
            <a:endParaRPr lang="en-IT"/>
          </a:p>
        </p:txBody>
      </p:sp>
      <p:sp>
        <p:nvSpPr>
          <p:cNvPr id="5" name="Footer Placeholder 4">
            <a:extLst>
              <a:ext uri="{FF2B5EF4-FFF2-40B4-BE49-F238E27FC236}">
                <a16:creationId xmlns:a16="http://schemas.microsoft.com/office/drawing/2014/main" id="{FD860B78-2293-FB59-8A92-67A31651B6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0E50417A-BA5E-80BC-9AA6-64D287A744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C01DA8-2BFD-3342-B262-71D57BE6F41C}" type="slidenum">
              <a:rPr lang="en-IT" smtClean="0"/>
              <a:t>‹#›</a:t>
            </a:fld>
            <a:endParaRPr lang="en-IT"/>
          </a:p>
        </p:txBody>
      </p:sp>
    </p:spTree>
    <p:extLst>
      <p:ext uri="{BB962C8B-B14F-4D97-AF65-F5344CB8AC3E}">
        <p14:creationId xmlns:p14="http://schemas.microsoft.com/office/powerpoint/2010/main" val="3001872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7.emf"/><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3.emf"/></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0.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1.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2.emf"/><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3.emf"/><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6.emf"/><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F28E-70DF-50F9-258B-FDCC184DB1FC}"/>
              </a:ext>
            </a:extLst>
          </p:cNvPr>
          <p:cNvSpPr>
            <a:spLocks noGrp="1"/>
          </p:cNvSpPr>
          <p:nvPr>
            <p:ph type="ctrTitle"/>
          </p:nvPr>
        </p:nvSpPr>
        <p:spPr/>
        <p:txBody>
          <a:bodyPr/>
          <a:lstStyle/>
          <a:p>
            <a:r>
              <a:rPr lang="en-IT" dirty="0"/>
              <a:t>Torsione nelle travi in parete sottile</a:t>
            </a:r>
          </a:p>
        </p:txBody>
      </p:sp>
      <p:sp>
        <p:nvSpPr>
          <p:cNvPr id="3" name="Subtitle 2">
            <a:extLst>
              <a:ext uri="{FF2B5EF4-FFF2-40B4-BE49-F238E27FC236}">
                <a16:creationId xmlns:a16="http://schemas.microsoft.com/office/drawing/2014/main" id="{2B83B645-96DB-A8B8-7F0C-DF17247D793D}"/>
              </a:ext>
            </a:extLst>
          </p:cNvPr>
          <p:cNvSpPr>
            <a:spLocks noGrp="1"/>
          </p:cNvSpPr>
          <p:nvPr>
            <p:ph type="subTitle" idx="1"/>
          </p:nvPr>
        </p:nvSpPr>
        <p:spPr/>
        <p:txBody>
          <a:bodyPr/>
          <a:lstStyle/>
          <a:p>
            <a:r>
              <a:rPr lang="en-IT" dirty="0"/>
              <a:t>Rif. Hibbeler, Sez. 9.7, Casini Vasta Sezioni 20.5-20.8</a:t>
            </a:r>
          </a:p>
        </p:txBody>
      </p:sp>
    </p:spTree>
    <p:extLst>
      <p:ext uri="{BB962C8B-B14F-4D97-AF65-F5344CB8AC3E}">
        <p14:creationId xmlns:p14="http://schemas.microsoft.com/office/powerpoint/2010/main" val="2681804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A8053-F238-4548-EC31-653A7D0E9607}"/>
              </a:ext>
            </a:extLst>
          </p:cNvPr>
          <p:cNvSpPr>
            <a:spLocks noGrp="1"/>
          </p:cNvSpPr>
          <p:nvPr>
            <p:ph type="title"/>
          </p:nvPr>
        </p:nvSpPr>
        <p:spPr>
          <a:xfrm>
            <a:off x="0" y="-307536"/>
            <a:ext cx="10515600" cy="1325563"/>
          </a:xfrm>
        </p:spPr>
        <p:txBody>
          <a:bodyPr/>
          <a:lstStyle/>
          <a:p>
            <a:r>
              <a:rPr lang="en-IT" dirty="0"/>
              <a:t>Esempio</a:t>
            </a:r>
          </a:p>
        </p:txBody>
      </p:sp>
      <p:pic>
        <p:nvPicPr>
          <p:cNvPr id="4" name="Picture 3">
            <a:extLst>
              <a:ext uri="{FF2B5EF4-FFF2-40B4-BE49-F238E27FC236}">
                <a16:creationId xmlns:a16="http://schemas.microsoft.com/office/drawing/2014/main" id="{6FB73289-C8F8-7151-F99F-441AF7B1441C}"/>
              </a:ext>
            </a:extLst>
          </p:cNvPr>
          <p:cNvPicPr>
            <a:picLocks noChangeAspect="1"/>
          </p:cNvPicPr>
          <p:nvPr/>
        </p:nvPicPr>
        <p:blipFill>
          <a:blip r:embed="rId3"/>
          <a:stretch>
            <a:fillRect/>
          </a:stretch>
        </p:blipFill>
        <p:spPr>
          <a:xfrm>
            <a:off x="248676" y="717099"/>
            <a:ext cx="4837395" cy="3168067"/>
          </a:xfrm>
          <a:prstGeom prst="rect">
            <a:avLst/>
          </a:prstGeom>
        </p:spPr>
      </p:pic>
      <p:pic>
        <p:nvPicPr>
          <p:cNvPr id="3" name="Picture 2">
            <a:extLst>
              <a:ext uri="{FF2B5EF4-FFF2-40B4-BE49-F238E27FC236}">
                <a16:creationId xmlns:a16="http://schemas.microsoft.com/office/drawing/2014/main" id="{9D0A1D1A-654B-73EF-5B57-B2E4F1AAA7EF}"/>
              </a:ext>
            </a:extLst>
          </p:cNvPr>
          <p:cNvPicPr>
            <a:picLocks noChangeAspect="1"/>
          </p:cNvPicPr>
          <p:nvPr/>
        </p:nvPicPr>
        <p:blipFill>
          <a:blip r:embed="rId4"/>
          <a:stretch>
            <a:fillRect/>
          </a:stretch>
        </p:blipFill>
        <p:spPr>
          <a:xfrm>
            <a:off x="248676" y="4095614"/>
            <a:ext cx="4474245" cy="2725299"/>
          </a:xfrm>
          <a:prstGeom prst="rect">
            <a:avLst/>
          </a:prstGeom>
        </p:spPr>
      </p:pic>
      <p:pic>
        <p:nvPicPr>
          <p:cNvPr id="12" name="Picture 11" descr="\documentclass{article}&#10;\usepackage{amssymb,amsmath,bbm,mathrsfs}&#10;\setlength\parindent{0em}&#10;\usepackage{geometry}&#10;\geometry{textwidth=10cm}&#10;\setlength\parskip{1em}&#10;\pagestyle{empty}&#10;\begin{document}&#10;&#10;Angolo di torsione. Sulla base degli schemi di corpo libero illustrati nelle Figure $b$ e $c$, il momento torcente interno vale $35 \mathrm{~N} \mathrm{~m}$ nel tratto $D E$ e $60 \mathrm{~N} \mathrm{~m}$ nel tratto $C D$. Secondo la convenzione dei segni, il momento torcente è positivo in entrambi $\mathrm{i}$ tratti. Dall'Equazione (9.20) segue quindi:&#10;$$&#10;\begin{aligned}&#10;\phi &amp; =\sum \frac{T L}{4 A_m^2 G} \oint \frac{d s}{t} \\&#10;&amp; =\frac{60 \mathrm{~N} \mathrm{~m}(0.5 \mathrm{~m})}{4\left(0.00200 \mathrm{~m}^2\right)^2\left(38\left(10^9\right) \mathrm{N} / \mathrm{m}^2\right)}\left[2\left(\frac{57 \mathrm{~mm}}{5 \mathrm{~mm}}\right)+2\left(\frac{35 \mathrm{~mm}}{3 \mathrm{~mm}}\right)\right] \\&#10;&amp; +\frac{35 \mathrm{~N} \mathrm{~m}^2(1.5 \mathrm{~m})}{4\left(0.00200 \mathrm{~m}^2\right)^2\left(38\left(10^9\right) \mathrm{N} / \mathrm{m}^2\right)}\left[2\left(\frac{57 \mathrm{~mm}}{5 \mathrm{~mm}}\right)+2\left(\frac{35 \mathrm{~mm}}{3 \mathrm{~mm}}\right)\right] \\&#10;&amp; =6.29\left(10^{-3}\right) \mathrm{rad}&#10;\end{aligned}&#10;$$&#10;&#10;\end{document}" title="IguanaTex Bitmap Display">
            <a:extLst>
              <a:ext uri="{FF2B5EF4-FFF2-40B4-BE49-F238E27FC236}">
                <a16:creationId xmlns:a16="http://schemas.microsoft.com/office/drawing/2014/main" id="{57C7AEFA-9180-2549-4093-77EBDAEA006A}"/>
              </a:ext>
            </a:extLst>
          </p:cNvPr>
          <p:cNvPicPr>
            <a:picLocks noChangeAspect="1"/>
          </p:cNvPicPr>
          <p:nvPr>
            <p:custDataLst>
              <p:tags r:id="rId1"/>
            </p:custDataLst>
          </p:nvPr>
        </p:nvPicPr>
        <p:blipFill>
          <a:blip r:embed="rId5"/>
          <a:stretch>
            <a:fillRect/>
          </a:stretch>
        </p:blipFill>
        <p:spPr>
          <a:xfrm>
            <a:off x="5454680" y="701563"/>
            <a:ext cx="6340053" cy="3676350"/>
          </a:xfrm>
          <a:prstGeom prst="rect">
            <a:avLst/>
          </a:prstGeom>
        </p:spPr>
      </p:pic>
    </p:spTree>
    <p:extLst>
      <p:ext uri="{BB962C8B-B14F-4D97-AF65-F5344CB8AC3E}">
        <p14:creationId xmlns:p14="http://schemas.microsoft.com/office/powerpoint/2010/main" val="2186072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2AD6F-C564-5A9D-AE5F-B2F8B20DD17C}"/>
              </a:ext>
            </a:extLst>
          </p:cNvPr>
          <p:cNvSpPr>
            <a:spLocks noGrp="1"/>
          </p:cNvSpPr>
          <p:nvPr>
            <p:ph type="title"/>
          </p:nvPr>
        </p:nvSpPr>
        <p:spPr>
          <a:xfrm>
            <a:off x="2285261" y="764620"/>
            <a:ext cx="10515600" cy="1325563"/>
          </a:xfrm>
        </p:spPr>
        <p:txBody>
          <a:bodyPr/>
          <a:lstStyle/>
          <a:p>
            <a:r>
              <a:rPr lang="en-IT" dirty="0"/>
              <a:t>Sezioni aperte di spessore sottile</a:t>
            </a:r>
          </a:p>
        </p:txBody>
      </p:sp>
      <p:pic>
        <p:nvPicPr>
          <p:cNvPr id="4" name="Picture 3">
            <a:extLst>
              <a:ext uri="{FF2B5EF4-FFF2-40B4-BE49-F238E27FC236}">
                <a16:creationId xmlns:a16="http://schemas.microsoft.com/office/drawing/2014/main" id="{48B8EB36-CD52-5912-D175-2955707F6BD9}"/>
              </a:ext>
            </a:extLst>
          </p:cNvPr>
          <p:cNvPicPr>
            <a:picLocks noChangeAspect="1"/>
          </p:cNvPicPr>
          <p:nvPr/>
        </p:nvPicPr>
        <p:blipFill>
          <a:blip r:embed="rId2"/>
          <a:stretch>
            <a:fillRect/>
          </a:stretch>
        </p:blipFill>
        <p:spPr>
          <a:xfrm>
            <a:off x="4459488" y="2472308"/>
            <a:ext cx="2527300" cy="2463800"/>
          </a:xfrm>
          <a:prstGeom prst="rect">
            <a:avLst/>
          </a:prstGeom>
        </p:spPr>
      </p:pic>
    </p:spTree>
    <p:extLst>
      <p:ext uri="{BB962C8B-B14F-4D97-AF65-F5344CB8AC3E}">
        <p14:creationId xmlns:p14="http://schemas.microsoft.com/office/powerpoint/2010/main" val="3570555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2D27-1449-32A5-BBE5-65A7EB3BB944}"/>
              </a:ext>
            </a:extLst>
          </p:cNvPr>
          <p:cNvSpPr>
            <a:spLocks noGrp="1"/>
          </p:cNvSpPr>
          <p:nvPr>
            <p:ph type="title"/>
          </p:nvPr>
        </p:nvSpPr>
        <p:spPr>
          <a:xfrm>
            <a:off x="199007" y="-149780"/>
            <a:ext cx="10515600" cy="1325563"/>
          </a:xfrm>
        </p:spPr>
        <p:txBody>
          <a:bodyPr/>
          <a:lstStyle/>
          <a:p>
            <a:r>
              <a:rPr lang="en-IT" dirty="0"/>
              <a:t>Sezione rettangolare sottile</a:t>
            </a:r>
          </a:p>
        </p:txBody>
      </p:sp>
      <p:pic>
        <p:nvPicPr>
          <p:cNvPr id="7" name="Picture 6" descr="\documentclass{article}&#10;\usepackage{amssymb,amsmath,bbm,mathrsfs}&#10;\setlength\parindent{0em}&#10;\usepackage{geometry}&#10;\geometry{textwidth=10cm}&#10;\setlength\parskip{1em}&#10;\pagestyle{empty}&#10;\begin{document}&#10;&#10;Il prototipo delle sezioni aperte di spessore sottile è il rettangolo allungato. &#10;&#10;Lo spessore, uniforme, coincide con l'altezza $b$, mentre la linea media è parallela alla base $a$.&#10;&#10;Si tracciano all'interno del rettangolo le linee di flusso della tensione tangenziale di torsione, chiuse e necessariamente parallele al contorno. Se così non fosse, infatti, la tensione tangenziale &quot;uscirebbe&quot; dalla sezione e questo non può accadere.&#10;&#10;I versori tangenti alle linee di flusso presentano un'inversione di segno attorno alla linea media. &#10;&#10;Se lo spessore è sottile, la distribuzione dell'intensità della tensione tangenziale dovuta alla torsione è, con ottima approssimazione, lineare attorno a $a$. &#10;&#10;Il massimo è attinto in corrispondenza del contorno della sezione, come accade nelle sezioni circolari, piene e cave.&#10;&#10;\end{document}" title="IguanaTex Bitmap Display">
            <a:extLst>
              <a:ext uri="{FF2B5EF4-FFF2-40B4-BE49-F238E27FC236}">
                <a16:creationId xmlns:a16="http://schemas.microsoft.com/office/drawing/2014/main" id="{9EDE500F-4D79-00CF-2363-22AB0B475F02}"/>
              </a:ext>
            </a:extLst>
          </p:cNvPr>
          <p:cNvPicPr>
            <a:picLocks noChangeAspect="1"/>
          </p:cNvPicPr>
          <p:nvPr>
            <p:custDataLst>
              <p:tags r:id="rId1"/>
            </p:custDataLst>
          </p:nvPr>
        </p:nvPicPr>
        <p:blipFill>
          <a:blip r:embed="rId3"/>
          <a:stretch>
            <a:fillRect/>
          </a:stretch>
        </p:blipFill>
        <p:spPr>
          <a:xfrm>
            <a:off x="4804793" y="1015985"/>
            <a:ext cx="7188200" cy="5740400"/>
          </a:xfrm>
          <a:prstGeom prst="rect">
            <a:avLst/>
          </a:prstGeom>
        </p:spPr>
      </p:pic>
      <p:pic>
        <p:nvPicPr>
          <p:cNvPr id="8" name="Picture 7">
            <a:extLst>
              <a:ext uri="{FF2B5EF4-FFF2-40B4-BE49-F238E27FC236}">
                <a16:creationId xmlns:a16="http://schemas.microsoft.com/office/drawing/2014/main" id="{F757BA88-6BDD-A28E-8E28-D891443D725D}"/>
              </a:ext>
            </a:extLst>
          </p:cNvPr>
          <p:cNvPicPr>
            <a:picLocks noChangeAspect="1"/>
          </p:cNvPicPr>
          <p:nvPr/>
        </p:nvPicPr>
        <p:blipFill>
          <a:blip r:embed="rId4"/>
          <a:stretch>
            <a:fillRect/>
          </a:stretch>
        </p:blipFill>
        <p:spPr>
          <a:xfrm>
            <a:off x="385655" y="2498741"/>
            <a:ext cx="4232491" cy="1860517"/>
          </a:xfrm>
          <a:prstGeom prst="rect">
            <a:avLst/>
          </a:prstGeom>
        </p:spPr>
      </p:pic>
    </p:spTree>
    <p:extLst>
      <p:ext uri="{BB962C8B-B14F-4D97-AF65-F5344CB8AC3E}">
        <p14:creationId xmlns:p14="http://schemas.microsoft.com/office/powerpoint/2010/main" val="473455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2D27-1449-32A5-BBE5-65A7EB3BB944}"/>
              </a:ext>
            </a:extLst>
          </p:cNvPr>
          <p:cNvSpPr>
            <a:spLocks noGrp="1"/>
          </p:cNvSpPr>
          <p:nvPr>
            <p:ph type="title"/>
          </p:nvPr>
        </p:nvSpPr>
        <p:spPr>
          <a:xfrm>
            <a:off x="199007" y="-149780"/>
            <a:ext cx="10515600" cy="1325563"/>
          </a:xfrm>
        </p:spPr>
        <p:txBody>
          <a:bodyPr/>
          <a:lstStyle/>
          <a:p>
            <a:r>
              <a:rPr lang="en-IT" dirty="0"/>
              <a:t>Sezione rettangolare sottile</a:t>
            </a:r>
          </a:p>
        </p:txBody>
      </p:sp>
      <p:pic>
        <p:nvPicPr>
          <p:cNvPr id="6" name="Picture 5" descr="\documentclass{article}&#10;\usepackage{amssymb,amsmath,bbm,mathrsfs}&#10;\setlength\parindent{0em}&#10;\usepackage{geometry}&#10;\geometry{textwidth=10cm}&#10;\setlength\parskip{1em}&#10;\pagestyle{empty}&#10;\begin{document}&#10;&#10;Formule di Kelvin e Popov&#10;$$&#10;\tau_{x z}(y)=\frac{2 T}{J_t} y, J_t=\frac{1}{3} a b^3, \quad \tau_{x z}^{\max }=\frac{T}{J_t} b, T=G J_t \frac{d \phi}{d x}&#10;$$&#10;dove gli assi cartesiani $y, z$ sono paralleli ai lati della sezione e $x$ è parallelo all'asse della trave. Il modulo d'elasticità tangenziale del materiale è $G$, $d\phi/dx$ è l'angolo unitario di torsione della sezione e la quantità geometrica $J_t$ è detta convenzionalmente inerzia torsionale della sezione aperta con spessore sottile.&#10;&#10;$J_t$ ha lo stesso ruolo e le stesse dimensioni fisiche del momento d'inerzia polare $J$ nella torsione delle sezioni circolari, ma non è un momento d'inerzia. &#10;&#10;\end{document}" title="IguanaTex Bitmap Display">
            <a:extLst>
              <a:ext uri="{FF2B5EF4-FFF2-40B4-BE49-F238E27FC236}">
                <a16:creationId xmlns:a16="http://schemas.microsoft.com/office/drawing/2014/main" id="{5C0E006D-0AD4-1005-83C7-A6113ECAA3A3}"/>
              </a:ext>
            </a:extLst>
          </p:cNvPr>
          <p:cNvPicPr>
            <a:picLocks noChangeAspect="1"/>
          </p:cNvPicPr>
          <p:nvPr>
            <p:custDataLst>
              <p:tags r:id="rId1"/>
            </p:custDataLst>
          </p:nvPr>
        </p:nvPicPr>
        <p:blipFill>
          <a:blip r:embed="rId3"/>
          <a:stretch>
            <a:fillRect/>
          </a:stretch>
        </p:blipFill>
        <p:spPr>
          <a:xfrm>
            <a:off x="4804793" y="1406602"/>
            <a:ext cx="7188200" cy="3911600"/>
          </a:xfrm>
          <a:prstGeom prst="rect">
            <a:avLst/>
          </a:prstGeom>
        </p:spPr>
      </p:pic>
      <p:pic>
        <p:nvPicPr>
          <p:cNvPr id="8" name="Picture 7">
            <a:extLst>
              <a:ext uri="{FF2B5EF4-FFF2-40B4-BE49-F238E27FC236}">
                <a16:creationId xmlns:a16="http://schemas.microsoft.com/office/drawing/2014/main" id="{F757BA88-6BDD-A28E-8E28-D891443D725D}"/>
              </a:ext>
            </a:extLst>
          </p:cNvPr>
          <p:cNvPicPr>
            <a:picLocks noChangeAspect="1"/>
          </p:cNvPicPr>
          <p:nvPr/>
        </p:nvPicPr>
        <p:blipFill>
          <a:blip r:embed="rId4"/>
          <a:stretch>
            <a:fillRect/>
          </a:stretch>
        </p:blipFill>
        <p:spPr>
          <a:xfrm>
            <a:off x="385655" y="2498741"/>
            <a:ext cx="4232491" cy="1860517"/>
          </a:xfrm>
          <a:prstGeom prst="rect">
            <a:avLst/>
          </a:prstGeom>
        </p:spPr>
      </p:pic>
    </p:spTree>
    <p:extLst>
      <p:ext uri="{BB962C8B-B14F-4D97-AF65-F5344CB8AC3E}">
        <p14:creationId xmlns:p14="http://schemas.microsoft.com/office/powerpoint/2010/main" val="2789062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E6EE5-73AB-81C2-CE68-7825A79F20D8}"/>
              </a:ext>
            </a:extLst>
          </p:cNvPr>
          <p:cNvSpPr>
            <a:spLocks noGrp="1"/>
          </p:cNvSpPr>
          <p:nvPr>
            <p:ph type="title"/>
          </p:nvPr>
        </p:nvSpPr>
        <p:spPr>
          <a:xfrm>
            <a:off x="71022" y="176212"/>
            <a:ext cx="10515600" cy="1325563"/>
          </a:xfrm>
        </p:spPr>
        <p:txBody>
          <a:bodyPr/>
          <a:lstStyle/>
          <a:p>
            <a:r>
              <a:rPr lang="en-IT" dirty="0"/>
              <a:t>Sezione sottile curva e sezioni composte da piu’ tratti</a:t>
            </a:r>
          </a:p>
        </p:txBody>
      </p:sp>
      <p:pic>
        <p:nvPicPr>
          <p:cNvPr id="4" name="Picture 3">
            <a:extLst>
              <a:ext uri="{FF2B5EF4-FFF2-40B4-BE49-F238E27FC236}">
                <a16:creationId xmlns:a16="http://schemas.microsoft.com/office/drawing/2014/main" id="{4E441A99-CA7A-CC5E-72DE-2821C4344B6F}"/>
              </a:ext>
            </a:extLst>
          </p:cNvPr>
          <p:cNvPicPr>
            <a:picLocks noChangeAspect="1"/>
          </p:cNvPicPr>
          <p:nvPr/>
        </p:nvPicPr>
        <p:blipFill>
          <a:blip r:embed="rId3"/>
          <a:stretch>
            <a:fillRect/>
          </a:stretch>
        </p:blipFill>
        <p:spPr>
          <a:xfrm>
            <a:off x="8477126" y="1811230"/>
            <a:ext cx="2730500" cy="2933700"/>
          </a:xfrm>
          <a:prstGeom prst="rect">
            <a:avLst/>
          </a:prstGeom>
        </p:spPr>
      </p:pic>
      <p:pic>
        <p:nvPicPr>
          <p:cNvPr id="18" name="Picture 17" descr="\documentclass{article}&#10;\usepackage{amssymb,amsmath,bbm,mathrsfs}&#10;\setlength\parindent{0em}&#10;\usepackage{geometry}&#10;\geometry{textwidth=10cm}&#10;\setlength\parskip{1em}&#10;\pagestyle{empty}&#10;\begin{document}&#10;&#10;Le formula di Kelvin e Popov si applicano anche a  sezioni ottenute &quot;deformando&quot; il rettangolo allungato in modo che la linea media sia una curva comunque disposta nel piano.&#10;&#10;Valgono ancora per sezioni formate da più rami rettangolari o curvilinei. Per ogni ramo $(i)$ che concorre a formare la sezione aperta di spessore sottile valgono le generalizzazioni seguenti delle Formule (9.23).&#10;$$&#10;\tau_{x \zeta}(\eta)=\frac{2 T^{(i)}}{J_t^{(i)}} \eta, \quad J_t=\frac{1}{3} a^{(i)} b^{(i)}, \quad \tau_{x \zeta}^{\max }=\frac{T^{(i)}}{J_t^{(i)}} b^{(i)}, \quad T^{(i)}=G J_t^{(i)} \frac{d \phi}{d x}&#10;$$&#10;in cui $\eta, \zeta$ sono coordinate rispettivamente ortogonale alla linea media del tratto (i) e lungo quest'ultima, mentre $T^{(i)}$ \'e il momento torcente portato dal ramo.&#10;&#10;&#10;&#10;&#10;&#10;\end{document}" title="IguanaTex Bitmap Display">
            <a:extLst>
              <a:ext uri="{FF2B5EF4-FFF2-40B4-BE49-F238E27FC236}">
                <a16:creationId xmlns:a16="http://schemas.microsoft.com/office/drawing/2014/main" id="{D0146B02-9878-D700-A180-578E58107795}"/>
              </a:ext>
            </a:extLst>
          </p:cNvPr>
          <p:cNvPicPr>
            <a:picLocks noChangeAspect="1"/>
          </p:cNvPicPr>
          <p:nvPr>
            <p:custDataLst>
              <p:tags r:id="rId1"/>
            </p:custDataLst>
          </p:nvPr>
        </p:nvPicPr>
        <p:blipFill>
          <a:blip r:embed="rId4"/>
          <a:stretch>
            <a:fillRect/>
          </a:stretch>
        </p:blipFill>
        <p:spPr>
          <a:xfrm>
            <a:off x="234518" y="1811230"/>
            <a:ext cx="7721600" cy="4394200"/>
          </a:xfrm>
          <a:prstGeom prst="rect">
            <a:avLst/>
          </a:prstGeom>
        </p:spPr>
      </p:pic>
    </p:spTree>
    <p:extLst>
      <p:ext uri="{BB962C8B-B14F-4D97-AF65-F5344CB8AC3E}">
        <p14:creationId xmlns:p14="http://schemas.microsoft.com/office/powerpoint/2010/main" val="3228284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ocumentclass{article}&#10;\usepackage{amssymb,amsmath,bbm,mathrsfs}&#10;\setlength\parindent{0em}&#10;\usepackage{geometry}&#10;\geometry{textwidth=10cm}&#10;\setlength\parskip{1em}&#10;\pagestyle{empty}&#10;\begin{document}&#10;&#10;Poiché si ammette che il momento torcente applicato dall'esterno sia la somma di tutti i contributi portati dai singoli rami e che l'angolo unitario di torsione non differisca da un ramo all'altro (la sezione ruota come un insieme unico) si ha ancora dalle Formule (9.23) e (9.24):&#10;$$&#10;\begin{aligned}&#10;T &amp; =\sum_i T^{(i)}=G\left(\sum_i J_i^{(i)}\right) \frac{d \phi}{d x}, \\&#10;\tau_{x \zeta}^{\max } &amp; =\frac{T}{\sum_i J_i^{(i)}} b^{(i) \max }&#10;\end{aligned}&#10;$$&#10;&#10;Si ha, cioè, che le rigidezze a torsione dei rami si sommano e che il massimo della tensione tangenziale di torsione si attinge sul contorno del ramo con lo spessore maggiore tra tutti i rami.&#10;&#10;\end{document}" title="IguanaTex Bitmap Display">
            <a:extLst>
              <a:ext uri="{FF2B5EF4-FFF2-40B4-BE49-F238E27FC236}">
                <a16:creationId xmlns:a16="http://schemas.microsoft.com/office/drawing/2014/main" id="{89FF0B8F-E3B5-1B32-D588-91179CFE1375}"/>
              </a:ext>
            </a:extLst>
          </p:cNvPr>
          <p:cNvPicPr>
            <a:picLocks noChangeAspect="1"/>
          </p:cNvPicPr>
          <p:nvPr>
            <p:custDataLst>
              <p:tags r:id="rId1"/>
            </p:custDataLst>
          </p:nvPr>
        </p:nvPicPr>
        <p:blipFill>
          <a:blip r:embed="rId3"/>
          <a:stretch>
            <a:fillRect/>
          </a:stretch>
        </p:blipFill>
        <p:spPr>
          <a:xfrm>
            <a:off x="382726" y="1117600"/>
            <a:ext cx="7188200" cy="4622800"/>
          </a:xfrm>
          <a:prstGeom prst="rect">
            <a:avLst/>
          </a:prstGeom>
        </p:spPr>
      </p:pic>
      <p:sp>
        <p:nvSpPr>
          <p:cNvPr id="7" name="TextBox 6">
            <a:extLst>
              <a:ext uri="{FF2B5EF4-FFF2-40B4-BE49-F238E27FC236}">
                <a16:creationId xmlns:a16="http://schemas.microsoft.com/office/drawing/2014/main" id="{55F7A3A5-17BB-B62A-99AC-BD909324C388}"/>
              </a:ext>
            </a:extLst>
          </p:cNvPr>
          <p:cNvSpPr txBox="1"/>
          <p:nvPr/>
        </p:nvSpPr>
        <p:spPr>
          <a:xfrm>
            <a:off x="297032" y="292963"/>
            <a:ext cx="6098958" cy="369332"/>
          </a:xfrm>
          <a:prstGeom prst="rect">
            <a:avLst/>
          </a:prstGeom>
          <a:noFill/>
        </p:spPr>
        <p:txBody>
          <a:bodyPr wrap="square">
            <a:spAutoFit/>
          </a:bodyPr>
          <a:lstStyle/>
          <a:p>
            <a:r>
              <a:rPr lang="en-IT" dirty="0"/>
              <a:t>Sezioni monoconnesse </a:t>
            </a:r>
          </a:p>
        </p:txBody>
      </p:sp>
    </p:spTree>
    <p:extLst>
      <p:ext uri="{BB962C8B-B14F-4D97-AF65-F5344CB8AC3E}">
        <p14:creationId xmlns:p14="http://schemas.microsoft.com/office/powerpoint/2010/main" val="2017092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15BE7-17E1-AB07-D7FC-726FF2EEE96B}"/>
              </a:ext>
            </a:extLst>
          </p:cNvPr>
          <p:cNvSpPr>
            <a:spLocks noGrp="1"/>
          </p:cNvSpPr>
          <p:nvPr>
            <p:ph type="title"/>
          </p:nvPr>
        </p:nvSpPr>
        <p:spPr>
          <a:xfrm>
            <a:off x="0" y="-176412"/>
            <a:ext cx="10515600" cy="859994"/>
          </a:xfrm>
        </p:spPr>
        <p:txBody>
          <a:bodyPr/>
          <a:lstStyle/>
          <a:p>
            <a:r>
              <a:rPr lang="en-IT" dirty="0"/>
              <a:t>Sezioni pluriconnesse</a:t>
            </a:r>
          </a:p>
        </p:txBody>
      </p:sp>
      <p:pic>
        <p:nvPicPr>
          <p:cNvPr id="31" name="Picture 30" descr="\documentclass{article}&#10;\usepackage{amssymb,amsmath,bbm,mathrsfs}&#10;\setlength\parindent{0em}&#10;\usepackage{geometry}&#10;\geometry{textwidth=15cm}&#10;\setlength\parskip{1em}&#10;\pagestyle{empty}&#10;\begin{document}&#10;&#10;Nel caso di sezioni pluriconnesse, il flusso $q_i(s)$ delle tensioni tangenziali lungo il contorno di una lacuna $i$ non \`e, in generale, costante.&#10;&#10;Per ogni lacuna, la seconda formula di Bredt si scrive:&#10;$$&#10;\phi=L\frac{\oint_{\Gamma_i} \frac{q_i(s)}{t_i(s)} d s}{2 A_i G }\qquad (*)&#10;$$&#10;dove $A_i$ e' l'area racchiusa dalla linea media dell'i-esima maglia e $q_i(s)$ tale flusso pu\`o essere rappresentato introducendo, per ogni maglia $i$, un flusso $Q_i$ costante. Il flusso su un tratto risulta allora dalla sovrapposizione dei flussi delle maglie. &#10;&#10;Se $n$ \`e il numero di maglie, le incognite sono gli $n$ flussi $Q_i$ e l'angolo di torsione $\phi$. &#10;&#10;Le equazioni disponibili sono $n$ equazioni del tipo (*), piu' una equazione che restituisce il momento torcente totale in fuzione dei flussi, ottenuto modificando la prima formula di Bredt estendendola al caso in $q_i$ sia funzione di $s$:&#10;$$&#10;T=\sum_i T_i=\sum_i \oint_i h_i(s) q_i(s) d s.&#10;$$&#10;&#10;&#10;\end{document}" title="IguanaTex Bitmap Display">
            <a:extLst>
              <a:ext uri="{FF2B5EF4-FFF2-40B4-BE49-F238E27FC236}">
                <a16:creationId xmlns:a16="http://schemas.microsoft.com/office/drawing/2014/main" id="{65DE7A39-9D81-E691-9E3F-A7E409329E69}"/>
              </a:ext>
            </a:extLst>
          </p:cNvPr>
          <p:cNvPicPr>
            <a:picLocks noChangeAspect="1"/>
          </p:cNvPicPr>
          <p:nvPr>
            <p:custDataLst>
              <p:tags r:id="rId1"/>
            </p:custDataLst>
          </p:nvPr>
        </p:nvPicPr>
        <p:blipFill>
          <a:blip r:embed="rId3"/>
          <a:stretch>
            <a:fillRect/>
          </a:stretch>
        </p:blipFill>
        <p:spPr>
          <a:xfrm>
            <a:off x="110232" y="609601"/>
            <a:ext cx="10178988" cy="5508629"/>
          </a:xfrm>
          <a:prstGeom prst="rect">
            <a:avLst/>
          </a:prstGeom>
        </p:spPr>
      </p:pic>
    </p:spTree>
    <p:extLst>
      <p:ext uri="{BB962C8B-B14F-4D97-AF65-F5344CB8AC3E}">
        <p14:creationId xmlns:p14="http://schemas.microsoft.com/office/powerpoint/2010/main" val="2280793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23833-E787-8807-3F6E-8FC133280215}"/>
              </a:ext>
            </a:extLst>
          </p:cNvPr>
          <p:cNvSpPr>
            <a:spLocks noGrp="1"/>
          </p:cNvSpPr>
          <p:nvPr>
            <p:ph type="title"/>
          </p:nvPr>
        </p:nvSpPr>
        <p:spPr>
          <a:xfrm>
            <a:off x="2402118" y="789323"/>
            <a:ext cx="10515600" cy="1325563"/>
          </a:xfrm>
        </p:spPr>
        <p:txBody>
          <a:bodyPr/>
          <a:lstStyle/>
          <a:p>
            <a:r>
              <a:rPr lang="en-IT" dirty="0"/>
              <a:t>Sezioni chiuse di spessore sottile</a:t>
            </a:r>
          </a:p>
        </p:txBody>
      </p:sp>
      <p:pic>
        <p:nvPicPr>
          <p:cNvPr id="4" name="Picture 3">
            <a:extLst>
              <a:ext uri="{FF2B5EF4-FFF2-40B4-BE49-F238E27FC236}">
                <a16:creationId xmlns:a16="http://schemas.microsoft.com/office/drawing/2014/main" id="{AC5AF2F0-C352-8F9D-4C53-88796AF685E8}"/>
              </a:ext>
            </a:extLst>
          </p:cNvPr>
          <p:cNvPicPr>
            <a:picLocks noChangeAspect="1"/>
          </p:cNvPicPr>
          <p:nvPr/>
        </p:nvPicPr>
        <p:blipFill>
          <a:blip r:embed="rId2"/>
          <a:stretch>
            <a:fillRect/>
          </a:stretch>
        </p:blipFill>
        <p:spPr>
          <a:xfrm>
            <a:off x="4448052" y="2908562"/>
            <a:ext cx="3473450" cy="2358032"/>
          </a:xfrm>
          <a:prstGeom prst="rect">
            <a:avLst/>
          </a:prstGeom>
        </p:spPr>
      </p:pic>
    </p:spTree>
    <p:extLst>
      <p:ext uri="{BB962C8B-B14F-4D97-AF65-F5344CB8AC3E}">
        <p14:creationId xmlns:p14="http://schemas.microsoft.com/office/powerpoint/2010/main" val="402868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075116-7446-6DDE-A90D-36228584936E}"/>
              </a:ext>
            </a:extLst>
          </p:cNvPr>
          <p:cNvPicPr>
            <a:picLocks noChangeAspect="1"/>
          </p:cNvPicPr>
          <p:nvPr/>
        </p:nvPicPr>
        <p:blipFill>
          <a:blip r:embed="rId3"/>
          <a:stretch>
            <a:fillRect/>
          </a:stretch>
        </p:blipFill>
        <p:spPr>
          <a:xfrm>
            <a:off x="7769363" y="304799"/>
            <a:ext cx="4584700" cy="3708400"/>
          </a:xfrm>
          <a:prstGeom prst="rect">
            <a:avLst/>
          </a:prstGeom>
        </p:spPr>
      </p:pic>
      <p:pic>
        <p:nvPicPr>
          <p:cNvPr id="15" name="Picture 14" descr="\documentclass{article}&#10;\usepackage{amssymb,amsmath,bbm,mathrsfs}&#10;\setlength\parindent{0em}&#10;\usepackage{geometry}&#10;\geometry{textwidth=12cm}&#10;\setlength\parskip{1em}&#10;\pagestyle{empty}&#10;\begin{document}&#10;Flusso delle tensioni tangenziali. Nelle Figure  è rappresentato un elemento di volume avente lunghezza finita $s$ e larghezza infinitesima $d x$, isolato da un profilo a sezione tubolare. &#10;&#10;Lo spessore dell'elemento è variabile da $t_A$ in un'estremità a $t_B$ all'altra estremità. Per effetto del momento torcente applicato $\mathbf{T}$, sulla faccia anteriore dell'elemento sono presenti delle tensioni tangenziali, il cui valore è $\tau_A$ in $A$ e $\tau_B$ in $B$. &#10;&#10;Esiste una relazione che lega queste tensioni, come si può comprendere osservando che, per la proprietà di reciprocità delle tensioni tangenziali, anche sulle facce dell'elemento parallele all'asse del profilo agiscono, rispettivamente, le tensioni $\tau_A$ e $\tau_B$. &#10;&#10;Gli spessori di queste facce sono costanti e uguali a $t_A$ e $t_B$, quindi le forze infinitesime agenti su di esse sono $d F_A=\tau_A\left(t_A d x\right)$ e $d F_B=\tau_B\left(t_B d x\right)$. Per l'equilibrio delle forze in direzione longitudinale, deve essere&#10;$$&#10;\tau_A t_A=\tau_B t_B&#10;$$&#10;&#10;Questo risultato stabilisce che il prodotto del valore medio della tensione tangenziale per lo spessore della sezione è costante in ciascun punto della sezione.&#10;&#10;Tale prodotto prende il nome di flusso ${ }^2$ delle tensioni tangenziali $q$ ed è definito in generale come&#10;$$&#10;q=\tau_{\text {avg }} t&#10;$$&#10;&#10;&#10;\end{document}" title="IguanaTex Bitmap Display">
            <a:extLst>
              <a:ext uri="{FF2B5EF4-FFF2-40B4-BE49-F238E27FC236}">
                <a16:creationId xmlns:a16="http://schemas.microsoft.com/office/drawing/2014/main" id="{EB8E0A95-01BE-87E6-0E4C-1C1F03EEEB51}"/>
              </a:ext>
            </a:extLst>
          </p:cNvPr>
          <p:cNvPicPr>
            <a:picLocks noChangeAspect="1"/>
          </p:cNvPicPr>
          <p:nvPr>
            <p:custDataLst>
              <p:tags r:id="rId1"/>
            </p:custDataLst>
          </p:nvPr>
        </p:nvPicPr>
        <p:blipFill>
          <a:blip r:embed="rId4"/>
          <a:stretch>
            <a:fillRect/>
          </a:stretch>
        </p:blipFill>
        <p:spPr>
          <a:xfrm>
            <a:off x="231581" y="304799"/>
            <a:ext cx="6589634" cy="5950052"/>
          </a:xfrm>
          <a:prstGeom prst="rect">
            <a:avLst/>
          </a:prstGeom>
        </p:spPr>
      </p:pic>
      <p:pic>
        <p:nvPicPr>
          <p:cNvPr id="7" name="Picture 6">
            <a:extLst>
              <a:ext uri="{FF2B5EF4-FFF2-40B4-BE49-F238E27FC236}">
                <a16:creationId xmlns:a16="http://schemas.microsoft.com/office/drawing/2014/main" id="{821E53A3-2585-6458-005D-14DF69E5C2A7}"/>
              </a:ext>
            </a:extLst>
          </p:cNvPr>
          <p:cNvPicPr>
            <a:picLocks noChangeAspect="1"/>
          </p:cNvPicPr>
          <p:nvPr/>
        </p:nvPicPr>
        <p:blipFill>
          <a:blip r:embed="rId5"/>
          <a:stretch>
            <a:fillRect/>
          </a:stretch>
        </p:blipFill>
        <p:spPr>
          <a:xfrm>
            <a:off x="8010663" y="3429000"/>
            <a:ext cx="4102100" cy="3378200"/>
          </a:xfrm>
          <a:prstGeom prst="rect">
            <a:avLst/>
          </a:prstGeom>
        </p:spPr>
      </p:pic>
    </p:spTree>
    <p:extLst>
      <p:ext uri="{BB962C8B-B14F-4D97-AF65-F5344CB8AC3E}">
        <p14:creationId xmlns:p14="http://schemas.microsoft.com/office/powerpoint/2010/main" val="3475085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symb,amsmath,bbm,mathrsfs}&#10;\setlength\parindent{0em}&#10;\usepackage{geometry}&#10;\geometry{textwidth=10cm}&#10;\setlength\parskip{1em}&#10;\pagestyle{empty}&#10;\begin{document}&#10;&#10;Le uniche tensioni tangenziali agenti nel profilo a sezione tubolare sono quelle rappresentate nella Figura 9.30c. &#10;&#10;Le altre componenti di tensione, rappresentate nella Figura 9.30d, sono nulle. &#10;&#10;Difatti, la faccia superiore e la faccia inferiore dell'elemento di volume appartengono, rispettivamente, alle superficie esterna e alla superficie interna del profilo, ove le tensioni devono essere nulle. &#10;&#10;Il flusso delle tensioni tangenziali deve essere diretto, invece, in direzione tangente alla linea media dello spessore della sezione, in modo da fornire un contributo al momento torcente risultante $\mathbf{T}$, Figura $9.30 e$.&#10;&#10;\end{document}" title="IguanaTex Bitmap Display">
            <a:extLst>
              <a:ext uri="{FF2B5EF4-FFF2-40B4-BE49-F238E27FC236}">
                <a16:creationId xmlns:a16="http://schemas.microsoft.com/office/drawing/2014/main" id="{F4F4A835-CA00-A44A-8F54-82A04C6B8120}"/>
              </a:ext>
            </a:extLst>
          </p:cNvPr>
          <p:cNvPicPr>
            <a:picLocks noChangeAspect="1"/>
          </p:cNvPicPr>
          <p:nvPr>
            <p:custDataLst>
              <p:tags r:id="rId1"/>
            </p:custDataLst>
          </p:nvPr>
        </p:nvPicPr>
        <p:blipFill>
          <a:blip r:embed="rId3"/>
          <a:stretch>
            <a:fillRect/>
          </a:stretch>
        </p:blipFill>
        <p:spPr>
          <a:xfrm>
            <a:off x="389322" y="214586"/>
            <a:ext cx="7188200" cy="4343400"/>
          </a:xfrm>
          <a:prstGeom prst="rect">
            <a:avLst/>
          </a:prstGeom>
        </p:spPr>
      </p:pic>
      <p:pic>
        <p:nvPicPr>
          <p:cNvPr id="6" name="Picture 5">
            <a:extLst>
              <a:ext uri="{FF2B5EF4-FFF2-40B4-BE49-F238E27FC236}">
                <a16:creationId xmlns:a16="http://schemas.microsoft.com/office/drawing/2014/main" id="{F0EEC6B9-080A-883B-6365-6DBE6B1EC2A1}"/>
              </a:ext>
            </a:extLst>
          </p:cNvPr>
          <p:cNvPicPr>
            <a:picLocks noChangeAspect="1"/>
          </p:cNvPicPr>
          <p:nvPr/>
        </p:nvPicPr>
        <p:blipFill>
          <a:blip r:embed="rId4"/>
          <a:stretch>
            <a:fillRect/>
          </a:stretch>
        </p:blipFill>
        <p:spPr>
          <a:xfrm>
            <a:off x="8208579" y="214586"/>
            <a:ext cx="3556000" cy="2857500"/>
          </a:xfrm>
          <a:prstGeom prst="rect">
            <a:avLst/>
          </a:prstGeom>
        </p:spPr>
      </p:pic>
      <p:pic>
        <p:nvPicPr>
          <p:cNvPr id="7" name="Picture 6">
            <a:extLst>
              <a:ext uri="{FF2B5EF4-FFF2-40B4-BE49-F238E27FC236}">
                <a16:creationId xmlns:a16="http://schemas.microsoft.com/office/drawing/2014/main" id="{371A9C09-EBDE-10A9-AE36-F9916FA771BC}"/>
              </a:ext>
            </a:extLst>
          </p:cNvPr>
          <p:cNvPicPr>
            <a:picLocks noChangeAspect="1"/>
          </p:cNvPicPr>
          <p:nvPr/>
        </p:nvPicPr>
        <p:blipFill>
          <a:blip r:embed="rId5"/>
          <a:stretch>
            <a:fillRect/>
          </a:stretch>
        </p:blipFill>
        <p:spPr>
          <a:xfrm>
            <a:off x="7850133" y="3429000"/>
            <a:ext cx="4584700" cy="3327400"/>
          </a:xfrm>
          <a:prstGeom prst="rect">
            <a:avLst/>
          </a:prstGeom>
        </p:spPr>
      </p:pic>
      <p:pic>
        <p:nvPicPr>
          <p:cNvPr id="8" name="Picture 7">
            <a:extLst>
              <a:ext uri="{FF2B5EF4-FFF2-40B4-BE49-F238E27FC236}">
                <a16:creationId xmlns:a16="http://schemas.microsoft.com/office/drawing/2014/main" id="{8CF580C0-0196-F811-939C-36DDE5F9C31B}"/>
              </a:ext>
            </a:extLst>
          </p:cNvPr>
          <p:cNvPicPr>
            <a:picLocks noChangeAspect="1"/>
          </p:cNvPicPr>
          <p:nvPr/>
        </p:nvPicPr>
        <p:blipFill>
          <a:blip r:embed="rId6"/>
          <a:stretch>
            <a:fillRect/>
          </a:stretch>
        </p:blipFill>
        <p:spPr>
          <a:xfrm>
            <a:off x="4503027" y="4307926"/>
            <a:ext cx="2900026" cy="2335488"/>
          </a:xfrm>
          <a:prstGeom prst="rect">
            <a:avLst/>
          </a:prstGeom>
        </p:spPr>
      </p:pic>
    </p:spTree>
    <p:extLst>
      <p:ext uri="{BB962C8B-B14F-4D97-AF65-F5344CB8AC3E}">
        <p14:creationId xmlns:p14="http://schemas.microsoft.com/office/powerpoint/2010/main" val="2755595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7A5CDE-D599-8789-4A1A-2AA8A17B4921}"/>
              </a:ext>
            </a:extLst>
          </p:cNvPr>
          <p:cNvPicPr>
            <a:picLocks noChangeAspect="1"/>
          </p:cNvPicPr>
          <p:nvPr/>
        </p:nvPicPr>
        <p:blipFill>
          <a:blip r:embed="rId3"/>
          <a:stretch>
            <a:fillRect/>
          </a:stretch>
        </p:blipFill>
        <p:spPr>
          <a:xfrm>
            <a:off x="8066033" y="344651"/>
            <a:ext cx="3552571" cy="2861004"/>
          </a:xfrm>
          <a:prstGeom prst="rect">
            <a:avLst/>
          </a:prstGeom>
        </p:spPr>
      </p:pic>
      <p:pic>
        <p:nvPicPr>
          <p:cNvPr id="5" name="Picture 4">
            <a:extLst>
              <a:ext uri="{FF2B5EF4-FFF2-40B4-BE49-F238E27FC236}">
                <a16:creationId xmlns:a16="http://schemas.microsoft.com/office/drawing/2014/main" id="{66201903-BCF1-4479-01FC-3CAC84157080}"/>
              </a:ext>
            </a:extLst>
          </p:cNvPr>
          <p:cNvPicPr>
            <a:picLocks noChangeAspect="1"/>
          </p:cNvPicPr>
          <p:nvPr/>
        </p:nvPicPr>
        <p:blipFill>
          <a:blip r:embed="rId4"/>
          <a:stretch>
            <a:fillRect/>
          </a:stretch>
        </p:blipFill>
        <p:spPr>
          <a:xfrm>
            <a:off x="7632518" y="3429000"/>
            <a:ext cx="4419600" cy="3505200"/>
          </a:xfrm>
          <a:prstGeom prst="rect">
            <a:avLst/>
          </a:prstGeom>
        </p:spPr>
      </p:pic>
      <p:pic>
        <p:nvPicPr>
          <p:cNvPr id="9" name="Picture 8" descr="\documentclass{article}&#10;\usepackage{amssymb,amsmath,bbm,mathrsfs}&#10;\setlength\parindent{0em}&#10;\usepackage{geometry}&#10;\geometry{textwidth=10cm}&#10;\setlength\parskip{1em}&#10;\pagestyle{empty}&#10;\begin{document}&#10;&#10;Tensione tangenziale media. La tensione tangenziale media $\tau_{\text {avg }}$, agente sull'area $d A=t d s$ dell'elemento infinitesimo di volume nella Figura $9.30 c$, può essere correlata al momento torcente $T$ calcolando i momenti forniti dalle tensioni tangenziali rispetto a un prefissato punto $O$ interno alla sezione trasversale, Figura 9.30 $e$. Come indicato, la forza infinitesima agente sull'elemento vale $d F=\tau_{\text {avg }} d A=\tau_{\text {avg }}(t d s)$ ed è diretta secondo la tangente alla linea media della sezione. Considerando il braccio $h$ della forza rispetto al polo $O$, il contributo di momento torcente fornito è pari a&#10;$$&#10;d T=h(d F)=h\left(\tau_{\text {avg }} t d s\right)&#10;$$&#10;&#10;Integrando sull'intera sezione trasversale, si ottiene:&#10;$$&#10;T=\oint h \tau_{\text {avg }} t d s&#10;$$&#10;&#10;Il simbolo di circuitazione sta a indicare che l'integrale di linea è esteso all'intera curva chiusa che rappresenta la linea media della sezione tubolare. Dal momento che il flusso delle tensioni tangenziali $q=\tau_{\text {avg }} t$ è costante, può essere portato fuori dal segno di integrale&#10;$$&#10;T=\tau_{\text {avg }} t \oint h d s&#10;$$&#10;&#10;Il significato dell'integrale nell'equazione precedente può essere interpretato graficamente sulla base della Figura e. Il triangolo evidenziato&#10;&#10;\end{document}" title="IguanaTex Bitmap Display">
            <a:extLst>
              <a:ext uri="{FF2B5EF4-FFF2-40B4-BE49-F238E27FC236}">
                <a16:creationId xmlns:a16="http://schemas.microsoft.com/office/drawing/2014/main" id="{E89CFE93-576C-C66A-3F8A-3762BDB80571}"/>
              </a:ext>
            </a:extLst>
          </p:cNvPr>
          <p:cNvPicPr>
            <a:picLocks noChangeAspect="1"/>
          </p:cNvPicPr>
          <p:nvPr>
            <p:custDataLst>
              <p:tags r:id="rId1"/>
            </p:custDataLst>
          </p:nvPr>
        </p:nvPicPr>
        <p:blipFill>
          <a:blip r:embed="rId5"/>
          <a:stretch>
            <a:fillRect/>
          </a:stretch>
        </p:blipFill>
        <p:spPr>
          <a:xfrm>
            <a:off x="322317" y="458126"/>
            <a:ext cx="4974896" cy="5941748"/>
          </a:xfrm>
          <a:prstGeom prst="rect">
            <a:avLst/>
          </a:prstGeom>
        </p:spPr>
      </p:pic>
    </p:spTree>
    <p:extLst>
      <p:ext uri="{BB962C8B-B14F-4D97-AF65-F5344CB8AC3E}">
        <p14:creationId xmlns:p14="http://schemas.microsoft.com/office/powerpoint/2010/main" val="1808290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7A5CDE-D599-8789-4A1A-2AA8A17B4921}"/>
              </a:ext>
            </a:extLst>
          </p:cNvPr>
          <p:cNvPicPr>
            <a:picLocks noChangeAspect="1"/>
          </p:cNvPicPr>
          <p:nvPr/>
        </p:nvPicPr>
        <p:blipFill>
          <a:blip r:embed="rId3"/>
          <a:stretch>
            <a:fillRect/>
          </a:stretch>
        </p:blipFill>
        <p:spPr>
          <a:xfrm>
            <a:off x="8066033" y="344651"/>
            <a:ext cx="3552571" cy="2861004"/>
          </a:xfrm>
          <a:prstGeom prst="rect">
            <a:avLst/>
          </a:prstGeom>
        </p:spPr>
      </p:pic>
      <p:pic>
        <p:nvPicPr>
          <p:cNvPr id="5" name="Picture 4">
            <a:extLst>
              <a:ext uri="{FF2B5EF4-FFF2-40B4-BE49-F238E27FC236}">
                <a16:creationId xmlns:a16="http://schemas.microsoft.com/office/drawing/2014/main" id="{66201903-BCF1-4479-01FC-3CAC84157080}"/>
              </a:ext>
            </a:extLst>
          </p:cNvPr>
          <p:cNvPicPr>
            <a:picLocks noChangeAspect="1"/>
          </p:cNvPicPr>
          <p:nvPr/>
        </p:nvPicPr>
        <p:blipFill>
          <a:blip r:embed="rId4"/>
          <a:stretch>
            <a:fillRect/>
          </a:stretch>
        </p:blipFill>
        <p:spPr>
          <a:xfrm>
            <a:off x="7632518" y="3352800"/>
            <a:ext cx="4419600" cy="3505200"/>
          </a:xfrm>
          <a:prstGeom prst="rect">
            <a:avLst/>
          </a:prstGeom>
        </p:spPr>
      </p:pic>
      <p:pic>
        <p:nvPicPr>
          <p:cNvPr id="11" name="Picture 10" descr="\documentclass{article}&#10;\usepackage{amssymb,amsmath,bbm,mathrsfs}&#10;\setlength\parindent{0em}&#10;\usepackage{geometry}&#10;\geometry{textwidth=12cm}&#10;\setlength\parskip{1em}&#10;\pagestyle{empty}&#10;\begin{document}&#10;&#10;La tensione tangenziale media $\tau_{\text {avg }}$, agente sull'area $d A=t d s$ dell'elemento infinitesimo di volume nella Figura $c$, può essere correlata al momento torcente $T$ calcolando i momenti forniti dalle tensioni tangenziali rispetto a un prefissato punto $O$ interno alla sezione trasversale, Figura $e$. &#10;&#10;La forza infinitesima agente sull'elemento vale $d F=\tau_{\text {avg }} d A=\tau_{\text {avg }}(t d s)$ ed è diretta secondo la tangente alla linea media della sezione. &#10;&#10;Considerando il braccio $h$ della forza rispetto al polo $O$, il contributo di momento torcente fornito è pari a&#10;$$&#10;d T=h(d F)=h\left(\tau_{\text {avg }} t d s\right)&#10;$$&#10;Integrando sull'intera sezione trasversale, si ottiene:&#10;$$&#10;T=\oint h \tau_{\text {avg }} t d s&#10;$$&#10;Il simbolo di circuitazione sta a indicare che l'integrale di linea è esteso all'intera curva chiusa che rappresenta la linea media della sezione tubolare. &#10;&#10;&#10;\end{document}" title="IguanaTex Bitmap Display">
            <a:extLst>
              <a:ext uri="{FF2B5EF4-FFF2-40B4-BE49-F238E27FC236}">
                <a16:creationId xmlns:a16="http://schemas.microsoft.com/office/drawing/2014/main" id="{0805CE65-648F-FDB8-7BA4-5969818FDA35}"/>
              </a:ext>
            </a:extLst>
          </p:cNvPr>
          <p:cNvPicPr>
            <a:picLocks noChangeAspect="1"/>
          </p:cNvPicPr>
          <p:nvPr>
            <p:custDataLst>
              <p:tags r:id="rId1"/>
            </p:custDataLst>
          </p:nvPr>
        </p:nvPicPr>
        <p:blipFill>
          <a:blip r:embed="rId5"/>
          <a:stretch>
            <a:fillRect/>
          </a:stretch>
        </p:blipFill>
        <p:spPr>
          <a:xfrm>
            <a:off x="139882" y="1384943"/>
            <a:ext cx="7550165" cy="4929814"/>
          </a:xfrm>
          <a:prstGeom prst="rect">
            <a:avLst/>
          </a:prstGeom>
        </p:spPr>
      </p:pic>
      <p:sp>
        <p:nvSpPr>
          <p:cNvPr id="14" name="TextBox 13">
            <a:extLst>
              <a:ext uri="{FF2B5EF4-FFF2-40B4-BE49-F238E27FC236}">
                <a16:creationId xmlns:a16="http://schemas.microsoft.com/office/drawing/2014/main" id="{3D911871-72CD-91B9-2914-508FAE5478E0}"/>
              </a:ext>
            </a:extLst>
          </p:cNvPr>
          <p:cNvSpPr txBox="1"/>
          <p:nvPr/>
        </p:nvSpPr>
        <p:spPr>
          <a:xfrm>
            <a:off x="0" y="0"/>
            <a:ext cx="6096000" cy="369332"/>
          </a:xfrm>
          <a:prstGeom prst="rect">
            <a:avLst/>
          </a:prstGeom>
          <a:noFill/>
        </p:spPr>
        <p:txBody>
          <a:bodyPr wrap="square">
            <a:spAutoFit/>
          </a:bodyPr>
          <a:lstStyle/>
          <a:p>
            <a:r>
              <a:rPr lang="en-IT" dirty="0"/>
              <a:t>Tensione tangenziale media</a:t>
            </a:r>
          </a:p>
        </p:txBody>
      </p:sp>
    </p:spTree>
    <p:extLst>
      <p:ext uri="{BB962C8B-B14F-4D97-AF65-F5344CB8AC3E}">
        <p14:creationId xmlns:p14="http://schemas.microsoft.com/office/powerpoint/2010/main" val="1697551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7A5CDE-D599-8789-4A1A-2AA8A17B4921}"/>
              </a:ext>
            </a:extLst>
          </p:cNvPr>
          <p:cNvPicPr>
            <a:picLocks noChangeAspect="1"/>
          </p:cNvPicPr>
          <p:nvPr/>
        </p:nvPicPr>
        <p:blipFill>
          <a:blip r:embed="rId3"/>
          <a:stretch>
            <a:fillRect/>
          </a:stretch>
        </p:blipFill>
        <p:spPr>
          <a:xfrm>
            <a:off x="8066033" y="344651"/>
            <a:ext cx="3552571" cy="2861004"/>
          </a:xfrm>
          <a:prstGeom prst="rect">
            <a:avLst/>
          </a:prstGeom>
        </p:spPr>
      </p:pic>
      <p:pic>
        <p:nvPicPr>
          <p:cNvPr id="5" name="Picture 4">
            <a:extLst>
              <a:ext uri="{FF2B5EF4-FFF2-40B4-BE49-F238E27FC236}">
                <a16:creationId xmlns:a16="http://schemas.microsoft.com/office/drawing/2014/main" id="{66201903-BCF1-4479-01FC-3CAC84157080}"/>
              </a:ext>
            </a:extLst>
          </p:cNvPr>
          <p:cNvPicPr>
            <a:picLocks noChangeAspect="1"/>
          </p:cNvPicPr>
          <p:nvPr/>
        </p:nvPicPr>
        <p:blipFill>
          <a:blip r:embed="rId4"/>
          <a:stretch>
            <a:fillRect/>
          </a:stretch>
        </p:blipFill>
        <p:spPr>
          <a:xfrm>
            <a:off x="7632518" y="3352800"/>
            <a:ext cx="4419600" cy="3505200"/>
          </a:xfrm>
          <a:prstGeom prst="rect">
            <a:avLst/>
          </a:prstGeom>
        </p:spPr>
      </p:pic>
      <p:pic>
        <p:nvPicPr>
          <p:cNvPr id="14" name="Picture 13" descr="\documentclass{article}&#10;\usepackage{amssymb,amsmath,bbm,mathrsfs}&#10;\setlength\parindent{0em}&#10;\usepackage{geometry}&#10;\geometry{textwidth=11cm}&#10;\setlength\parskip{1em}&#10;\pagestyle{empty}&#10;\begin{document}&#10;Dal momento che il flusso delle tensioni tangenziali $q=\tau_{\text {avg }} t$ è costante, può essere portato fuori dal segno di integrale&#10;$$&#10;T=\tau_{\text {avg }} t \oint h d s&#10;$$&#10;Il significato dell'integrale nell'equazione precedente può essere interpretato graficamente sulla base della Figura e. &#10;&#10;Il triangolo evidenziato nella figura rappresenta l'area infinitesima racchiusa dalla linea media $d A_m=(1 / 2) h d s$. Si può quindi scrivere&#10;$$&#10;T=2 \tau_{\text {avg }} t \int d A_m=2 \tau_{\text {avg }} t A_m&#10;$$&#10;e, risolvendo per la tensione tangenziale media, si ottiene la prima formula di Bredt:&#10;$$&#10;\tau_{\text {avg }}=\frac{T}{2 t A_m}&#10;$$&#10;&#10;\end{document}" title="IguanaTex Bitmap Display">
            <a:extLst>
              <a:ext uri="{FF2B5EF4-FFF2-40B4-BE49-F238E27FC236}">
                <a16:creationId xmlns:a16="http://schemas.microsoft.com/office/drawing/2014/main" id="{CC85D180-E50D-F9F2-DD40-6CF5D9350655}"/>
              </a:ext>
            </a:extLst>
          </p:cNvPr>
          <p:cNvPicPr>
            <a:picLocks noChangeAspect="1"/>
          </p:cNvPicPr>
          <p:nvPr>
            <p:custDataLst>
              <p:tags r:id="rId1"/>
            </p:custDataLst>
          </p:nvPr>
        </p:nvPicPr>
        <p:blipFill>
          <a:blip r:embed="rId5"/>
          <a:stretch>
            <a:fillRect/>
          </a:stretch>
        </p:blipFill>
        <p:spPr>
          <a:xfrm>
            <a:off x="139759" y="930071"/>
            <a:ext cx="7545311" cy="4997858"/>
          </a:xfrm>
          <a:prstGeom prst="rect">
            <a:avLst/>
          </a:prstGeom>
        </p:spPr>
      </p:pic>
      <p:sp>
        <p:nvSpPr>
          <p:cNvPr id="16" name="TextBox 15">
            <a:extLst>
              <a:ext uri="{FF2B5EF4-FFF2-40B4-BE49-F238E27FC236}">
                <a16:creationId xmlns:a16="http://schemas.microsoft.com/office/drawing/2014/main" id="{EB3EE725-9935-DA23-9131-C91192C3D8CD}"/>
              </a:ext>
            </a:extLst>
          </p:cNvPr>
          <p:cNvSpPr txBox="1"/>
          <p:nvPr/>
        </p:nvSpPr>
        <p:spPr>
          <a:xfrm>
            <a:off x="0" y="0"/>
            <a:ext cx="6096000" cy="369332"/>
          </a:xfrm>
          <a:prstGeom prst="rect">
            <a:avLst/>
          </a:prstGeom>
          <a:noFill/>
        </p:spPr>
        <p:txBody>
          <a:bodyPr wrap="square">
            <a:spAutoFit/>
          </a:bodyPr>
          <a:lstStyle/>
          <a:p>
            <a:r>
              <a:rPr lang="en-IT" dirty="0"/>
              <a:t>Tensione tangenziale media</a:t>
            </a:r>
          </a:p>
        </p:txBody>
      </p:sp>
    </p:spTree>
    <p:extLst>
      <p:ext uri="{BB962C8B-B14F-4D97-AF65-F5344CB8AC3E}">
        <p14:creationId xmlns:p14="http://schemas.microsoft.com/office/powerpoint/2010/main" val="3070311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7A5CDE-D599-8789-4A1A-2AA8A17B4921}"/>
              </a:ext>
            </a:extLst>
          </p:cNvPr>
          <p:cNvPicPr>
            <a:picLocks noChangeAspect="1"/>
          </p:cNvPicPr>
          <p:nvPr/>
        </p:nvPicPr>
        <p:blipFill>
          <a:blip r:embed="rId3"/>
          <a:stretch>
            <a:fillRect/>
          </a:stretch>
        </p:blipFill>
        <p:spPr>
          <a:xfrm>
            <a:off x="8066033" y="344651"/>
            <a:ext cx="3552571" cy="2861004"/>
          </a:xfrm>
          <a:prstGeom prst="rect">
            <a:avLst/>
          </a:prstGeom>
        </p:spPr>
      </p:pic>
      <p:pic>
        <p:nvPicPr>
          <p:cNvPr id="5" name="Picture 4">
            <a:extLst>
              <a:ext uri="{FF2B5EF4-FFF2-40B4-BE49-F238E27FC236}">
                <a16:creationId xmlns:a16="http://schemas.microsoft.com/office/drawing/2014/main" id="{66201903-BCF1-4479-01FC-3CAC84157080}"/>
              </a:ext>
            </a:extLst>
          </p:cNvPr>
          <p:cNvPicPr>
            <a:picLocks noChangeAspect="1"/>
          </p:cNvPicPr>
          <p:nvPr/>
        </p:nvPicPr>
        <p:blipFill>
          <a:blip r:embed="rId4"/>
          <a:stretch>
            <a:fillRect/>
          </a:stretch>
        </p:blipFill>
        <p:spPr>
          <a:xfrm>
            <a:off x="7632518" y="3352800"/>
            <a:ext cx="4419600" cy="3505200"/>
          </a:xfrm>
          <a:prstGeom prst="rect">
            <a:avLst/>
          </a:prstGeom>
        </p:spPr>
      </p:pic>
      <p:pic>
        <p:nvPicPr>
          <p:cNvPr id="7" name="Picture 6" descr="\documentclass{article}&#10;\usepackage{amssymb,amsmath,bbm,mathrsfs}&#10;\setlength\parindent{0em}&#10;\usepackage{geometry}&#10;\geometry{textwidth=10cm}&#10;\setlength\parskip{1em}&#10;\pagestyle{empty}&#10;\begin{document}&#10;&#10;L'angolo di torsione di un profilo di sezione chiusa e spessore sottile, avente lunghezza $L$, può essere determinato mediante metodi energetici.&#10;&#10;Ipotizzando che il materiale sia elastico lineare con $G$ modulo di elasticità tangenziale, l'angolo $\phi$, espresso in radianti, è dato dalla seconda formula di Bredt:&#10;$$&#10;\phi=\frac{T L}{4 A_m^2 G} \oint \frac{d s}{t}&#10;$$&#10;Anche in questo caso, l'integrale di linea è esteso all'intera curva chiusa che rappresenta la linea media della sezione tubolare.&#10;&#10;\end{document}" title="IguanaTex Bitmap Display">
            <a:extLst>
              <a:ext uri="{FF2B5EF4-FFF2-40B4-BE49-F238E27FC236}">
                <a16:creationId xmlns:a16="http://schemas.microsoft.com/office/drawing/2014/main" id="{D402AC83-8F64-A3E8-47DE-BB3124DBF648}"/>
              </a:ext>
            </a:extLst>
          </p:cNvPr>
          <p:cNvPicPr>
            <a:picLocks noChangeAspect="1"/>
          </p:cNvPicPr>
          <p:nvPr>
            <p:custDataLst>
              <p:tags r:id="rId1"/>
            </p:custDataLst>
          </p:nvPr>
        </p:nvPicPr>
        <p:blipFill>
          <a:blip r:embed="rId5"/>
          <a:stretch>
            <a:fillRect/>
          </a:stretch>
        </p:blipFill>
        <p:spPr>
          <a:xfrm>
            <a:off x="269767" y="1032204"/>
            <a:ext cx="7188200" cy="3632200"/>
          </a:xfrm>
          <a:prstGeom prst="rect">
            <a:avLst/>
          </a:prstGeom>
        </p:spPr>
      </p:pic>
      <p:sp>
        <p:nvSpPr>
          <p:cNvPr id="9" name="TextBox 8">
            <a:extLst>
              <a:ext uri="{FF2B5EF4-FFF2-40B4-BE49-F238E27FC236}">
                <a16:creationId xmlns:a16="http://schemas.microsoft.com/office/drawing/2014/main" id="{52CB5C1E-4FA9-A200-7D87-839CD826F3AC}"/>
              </a:ext>
            </a:extLst>
          </p:cNvPr>
          <p:cNvSpPr txBox="1"/>
          <p:nvPr/>
        </p:nvSpPr>
        <p:spPr>
          <a:xfrm>
            <a:off x="0" y="0"/>
            <a:ext cx="6096000" cy="369332"/>
          </a:xfrm>
          <a:prstGeom prst="rect">
            <a:avLst/>
          </a:prstGeom>
          <a:noFill/>
        </p:spPr>
        <p:txBody>
          <a:bodyPr wrap="square">
            <a:spAutoFit/>
          </a:bodyPr>
          <a:lstStyle/>
          <a:p>
            <a:r>
              <a:rPr lang="en-IT" dirty="0"/>
              <a:t>Angolo di torsione</a:t>
            </a:r>
          </a:p>
        </p:txBody>
      </p:sp>
    </p:spTree>
    <p:extLst>
      <p:ext uri="{BB962C8B-B14F-4D97-AF65-F5344CB8AC3E}">
        <p14:creationId xmlns:p14="http://schemas.microsoft.com/office/powerpoint/2010/main" val="2434654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A8053-F238-4548-EC31-653A7D0E9607}"/>
              </a:ext>
            </a:extLst>
          </p:cNvPr>
          <p:cNvSpPr>
            <a:spLocks noGrp="1"/>
          </p:cNvSpPr>
          <p:nvPr>
            <p:ph type="title"/>
          </p:nvPr>
        </p:nvSpPr>
        <p:spPr>
          <a:xfrm>
            <a:off x="0" y="-307536"/>
            <a:ext cx="10515600" cy="1325563"/>
          </a:xfrm>
        </p:spPr>
        <p:txBody>
          <a:bodyPr/>
          <a:lstStyle/>
          <a:p>
            <a:r>
              <a:rPr lang="en-IT" dirty="0"/>
              <a:t>Esempio</a:t>
            </a:r>
          </a:p>
        </p:txBody>
      </p:sp>
      <p:pic>
        <p:nvPicPr>
          <p:cNvPr id="4" name="Picture 3">
            <a:extLst>
              <a:ext uri="{FF2B5EF4-FFF2-40B4-BE49-F238E27FC236}">
                <a16:creationId xmlns:a16="http://schemas.microsoft.com/office/drawing/2014/main" id="{6FB73289-C8F8-7151-F99F-441AF7B1441C}"/>
              </a:ext>
            </a:extLst>
          </p:cNvPr>
          <p:cNvPicPr>
            <a:picLocks noChangeAspect="1"/>
          </p:cNvPicPr>
          <p:nvPr/>
        </p:nvPicPr>
        <p:blipFill>
          <a:blip r:embed="rId3"/>
          <a:stretch>
            <a:fillRect/>
          </a:stretch>
        </p:blipFill>
        <p:spPr>
          <a:xfrm>
            <a:off x="301940" y="669295"/>
            <a:ext cx="4837395" cy="3168067"/>
          </a:xfrm>
          <a:prstGeom prst="rect">
            <a:avLst/>
          </a:prstGeom>
        </p:spPr>
      </p:pic>
      <p:pic>
        <p:nvPicPr>
          <p:cNvPr id="3" name="Picture 2">
            <a:extLst>
              <a:ext uri="{FF2B5EF4-FFF2-40B4-BE49-F238E27FC236}">
                <a16:creationId xmlns:a16="http://schemas.microsoft.com/office/drawing/2014/main" id="{9D0A1D1A-654B-73EF-5B57-B2E4F1AAA7EF}"/>
              </a:ext>
            </a:extLst>
          </p:cNvPr>
          <p:cNvPicPr>
            <a:picLocks noChangeAspect="1"/>
          </p:cNvPicPr>
          <p:nvPr/>
        </p:nvPicPr>
        <p:blipFill>
          <a:blip r:embed="rId4"/>
          <a:stretch>
            <a:fillRect/>
          </a:stretch>
        </p:blipFill>
        <p:spPr>
          <a:xfrm>
            <a:off x="301940" y="3837362"/>
            <a:ext cx="4837395" cy="2946497"/>
          </a:xfrm>
          <a:prstGeom prst="rect">
            <a:avLst/>
          </a:prstGeom>
        </p:spPr>
      </p:pic>
      <p:pic>
        <p:nvPicPr>
          <p:cNvPr id="9" name="Picture 8" descr="\documentclass{article}&#10;\usepackage{amssymb,amsmath,bbm,mathrsfs}&#10;\setlength\parindent{0em}&#10;\usepackage{geometry}&#10;\geometry{textwidth=10cm}&#10;\setlength\parskip{1em}&#10;\pagestyle{empty}&#10;\begin{document}&#10;&#10;Si suppone di suddividere idealmente il tubo in corrispondenza dei punti $A$ e $B$, ottenendo lo schema di corpo libero rappresentato nella Figura 9.33 b. Il momento torcente interno vale $35 \mathrm{~N} \mathrm{~m}$. Come mostrato nella Figura 9.33d, l'area racchiusa dalla linea media è pari $\mathrm{a}$ :&#10;$$&#10;A_m=(0.035 \mathrm{~m})(0.057 \mathrm{~m})=0.00200 \mathrm{~m}^2&#10;$$&#10;&#10;Dall'Equazione (9.18) si ricava per il punto $A, t_A=5 \mathrm{~mm}$,&#10;$$&#10;\tau_A=\frac{T}{2 t A_m}=\frac{35 \mathrm{~N} \mathrm{~m}}{2(0.005 \mathrm{~m})\left(0.00200 \mathrm{~m}^2\right)}=1.75 \mathrm{MPa}&#10;$$&#10;e per il punto $B, t_B=3 \mathrm{~mm}$,&#10;$$&#10;\tau_B=\frac{T}{2 t A_m}=\frac{35 \mathrm{~N} \mathrm{~m}}{2(0.003 \mathrm{~m})\left(0.00200 \mathrm{~m}^2\right)}=2.92 \mathrm{MPa}&#10;$$&#10;&#10;Nella Figura 9.33e le tensioni calcolate sono rappresentate su elementi infinitesimi di volume estratti dai punti $A$ e $B$. Si presti attenzione a quali sono le facce degli elementi sulle quali agiscono le tensioni tangenziali indotte dal momento di $35 \mathrm{~N} \mathrm{~m}$ mostrato nella Figura $9.33 b$.&#10;&#10;\end{document}" title="IguanaTex Bitmap Display">
            <a:extLst>
              <a:ext uri="{FF2B5EF4-FFF2-40B4-BE49-F238E27FC236}">
                <a16:creationId xmlns:a16="http://schemas.microsoft.com/office/drawing/2014/main" id="{877B7FB9-4D34-F470-5630-E733769F3AE2}"/>
              </a:ext>
            </a:extLst>
          </p:cNvPr>
          <p:cNvPicPr>
            <a:picLocks noChangeAspect="1"/>
          </p:cNvPicPr>
          <p:nvPr>
            <p:custDataLst>
              <p:tags r:id="rId1"/>
            </p:custDataLst>
          </p:nvPr>
        </p:nvPicPr>
        <p:blipFill>
          <a:blip r:embed="rId5"/>
          <a:stretch>
            <a:fillRect/>
          </a:stretch>
        </p:blipFill>
        <p:spPr>
          <a:xfrm>
            <a:off x="5843105" y="808836"/>
            <a:ext cx="5844025" cy="5720124"/>
          </a:xfrm>
          <a:prstGeom prst="rect">
            <a:avLst/>
          </a:prstGeom>
        </p:spPr>
      </p:pic>
    </p:spTree>
    <p:extLst>
      <p:ext uri="{BB962C8B-B14F-4D97-AF65-F5344CB8AC3E}">
        <p14:creationId xmlns:p14="http://schemas.microsoft.com/office/powerpoint/2010/main" val="10182493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7"/>
  <p:tag name="ORIGINALWIDTH" val="340"/>
  <p:tag name="OUTPUTTYPE" val="PDF"/>
  <p:tag name="IGUANATEXVERSION" val="160"/>
  <p:tag name="LATEXADDIN" val="\documentclass{article}&#10;\usepackage{amssymb,amsmath,bbm,mathrsfs}&#10;\setlength\parindent{0em}&#10;\usepackage{geometry}&#10;\geometry{textwidth=12cm}&#10;\setlength\parskip{1em}&#10;\pagestyle{empty}&#10;\begin{document}&#10;Flusso delle tensioni tangenziali. Nelle Figure  è rappresentato un elemento di volume avente lunghezza finita $s$ e larghezza infinitesima $d x$, isolato da un profilo a sezione tubolare. &#10;&#10;Lo spessore dell'elemento è variabile da $t_A$ in un'estremità a $t_B$ all'altra estremità. Per effetto del momento torcente applicato $\mathbf{T}$, sulla faccia anteriore dell'elemento sono presenti delle tensioni tangenziali, il cui valore è $\tau_A$ in $A$ e $\tau_B$ in $B$. &#10;&#10;Esiste una relazione che lega queste tensioni, come si può comprendere osservando che, per la proprietà di reciprocità delle tensioni tangenziali, anche sulle facce dell'elemento parallele all'asse del profilo agiscono, rispettivamente, le tensioni $\tau_A$ e $\tau_B$. &#10;&#10;Gli spessori di queste facce sono costanti e uguali a $t_A$ e $t_B$, quindi le forze infinitesime agenti su di esse sono $d F_A=\tau_A\left(t_A d x\right)$ e $d F_B=\tau_B\left(t_B d x\right)$. Per l'equilibrio delle forze in direzione longitudinale, deve essere&#10;$$&#10;\tau_A t_A=\tau_B t_B&#10;$$&#10;&#10;Questo risultato stabilisce che il prodotto del valore medio della tensione tangenziale per lo spessore della sezione è costante in ciascun punto della sezione.&#10;&#10;Tale prodotto prende il nome di flusso ${ }^2$ delle tensioni tangenziali $q$ ed è definito in generale come&#10;$$&#10;q=\tau_{\text {avg }} t&#10;$$&#10;&#10;&#10;\end{document}"/>
  <p:tag name="IGUANATEXSIZE" val="20"/>
  <p:tag name="IGUANATEXCURSOR" val="1397"/>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54"/>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Formule di Kelvin e Popov&#10;$$&#10;\tau_{x z}(y)=\frac{2 T}{J_t} y, J_t=\frac{1}{3} a b^3, \quad \tau_{x z}^{\max }=\frac{T}{J_t} b, T=G J_t \frac{d \phi}{d x}&#10;$$&#10;dove gli assi cartesiani $y, z$ sono paralleli ai lati della sezione e $x$ è parallelo all'asse della trave. Il modulo d'elasticità tangenziale del materiale è $G$, $d\phi/dx$ è l'angolo unitario di torsione della sezione e la quantità geometrica $J_t$ è detta convenzionalmente inerzia torsionale della sezione aperta con spessore sottile.&#10;&#10;$J_t$ ha lo stesso ruolo e le stesse dimensioni fisiche del momento d'inerzia polare $J$ nella torsione delle sezioni circolari, ma non è un momento d'inerzia. &#10;&#10;\end{document}"/>
  <p:tag name="IGUANATEXSIZE" val="20"/>
  <p:tag name="IGUANATEXCURSOR" val="828"/>
  <p:tag name="TRANSPARENCY" val="True"/>
  <p:tag name="LATEXENGINEID" val="0"/>
  <p:tag name="TEMPFOLDER" val="/private/var/folders/bl/qr6kzqqj6dq26b3546l3vykm0000gn/T/com.microsoft.Powerpoint/TemporaryItems/"/>
  <p:tag name="LATEXFORMHEIGHT" val="509"/>
  <p:tag name="LATEXFORMWIDTH" val="66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73"/>
  <p:tag name="ORIGINALWIDTH" val="304"/>
  <p:tag name="OUTPUTTYPE" val="PDF"/>
  <p:tag name="IGUANATEXVERSION" val="160"/>
  <p:tag name="LATEXADDIN" val="\documentclass{article}&#10;\usepackage{amssymb,amsmath,bbm,mathrsfs}&#10;\setlength\parindent{0em}&#10;\usepackage{geometry}&#10;\geometry{textwidth=10cm}&#10;\setlength\parskip{1em}&#10;\pagestyle{empty}&#10;\begin{document}&#10;&#10;Le formula di Kelvin e Popov si applicano anche a  sezioni ottenute &quot;deformando&quot; il rettangolo allungato in modo che la linea media sia una curva comunque disposta nel piano.&#10;&#10;Valgono ancora per sezioni formate da più rami rettangolari o curvilinei. Per ogni ramo $(i)$ che concorre a formare la sezione aperta di spessore sottile valgono le generalizzazioni seguenti delle Formule (9.23).&#10;$$&#10;\tau_{x \zeta}(\eta)=\frac{2 T^{(i)}}{J_t^{(i)}} \eta, \quad J_t=\frac{1}{3} a^{(i)} b^{(i)}, \quad \tau_{x \zeta}^{\max }=\frac{T^{(i)}}{J_t^{(i)}} b^{(i)}, \quad T^{(i)}=G J_t^{(i)} \frac{d \phi}{d x}&#10;$$&#10;in cui $\eta, \zeta$ sono coordinate rispettivamente ortogonale alla linea media del tratto (i) e lungo quest'ultima, mentre $T^{(i)}$ \'e il momento torcente portato dal ramo.&#10;&#10;&#10;&#10;&#10;&#10;\end{document}"/>
  <p:tag name="IGUANATEXSIZE" val="20"/>
  <p:tag name="IGUANATEXCURSOR" val="933"/>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82"/>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Poiché si ammette che il momento torcente applicato dall'esterno sia la somma di tutti i contributi portati dai singoli rami e che l'angolo unitario di torsione non differisca da un ramo all'altro (la sezione ruota come un insieme unico) si ha ancora dalle Formule (9.23) e (9.24):&#10;$$&#10;\begin{aligned}&#10;T &amp; =\sum_i T^{(i)}=G\left(\sum_i J_i^{(i)}\right) \frac{d \phi}{d x}, \\&#10;\tau_{x \zeta}^{\max } &amp; =\frac{T}{\sum_i J_i^{(i)}} b^{(i) \max }&#10;\end{aligned}&#10;$$&#10;&#10;Si ha, cioè, che le rigidezze a torsione dei rami si sommano e che il massimo della tensione tangenziale di torsione si attinge sul contorno del ramo con lo spessore maggiore tra tutti i rami.&#10;&#10;\end{document}"/>
  <p:tag name="IGUANATEXSIZE" val="20"/>
  <p:tag name="IGUANATEXCURSOR" val="564"/>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30"/>
  <p:tag name="ORIGINALWIDTH" val="425"/>
  <p:tag name="OUTPUTTYPE" val="PDF"/>
  <p:tag name="IGUANATEXVERSION" val="160"/>
  <p:tag name="LATEXADDIN" val="\documentclass{article}&#10;\usepackage{amssymb,amsmath,bbm,mathrsfs}&#10;\setlength\parindent{0em}&#10;\usepackage{geometry}&#10;\geometry{textwidth=15cm}&#10;\setlength\parskip{1em}&#10;\pagestyle{empty}&#10;\begin{document}&#10;&#10;Nel caso di sezioni pluriconnesse, il flusso $q_i(s)$ delle tensioni tangenziali lungo il contorno di una lacuna $i$ non \`e, in generale, costante.&#10;&#10;Per ogni lacuna, la seconda formula di Bredt si scrive:&#10;$$&#10;\phi=L\frac{\oint_{\Gamma_i} \frac{q_i(s)}{t_i(s)} d s}{2 A_i G }\qquad (*)&#10;$$&#10;dove $A_i$ e' l'area racchiusa dalla linea media dell'i-esima maglia e $q_i(s)$ tale flusso pu\`o essere rappresentato introducendo, per ogni maglia $i$, un flusso $Q_i$ costante. Il flusso su un tratto risulta allora dalla sovrapposizione dei flussi delle maglie. &#10;&#10;Se $n$ \`e il numero di maglie, le incognite sono gli $n$ flussi $Q_i$ e l'angolo di torsione $\phi$. &#10;&#10;Le equazioni disponibili sono $n$ equazioni del tipo (*), piu' una equazione che restituisce il momento torcente totale in fuzione dei flussi, ottenuto modificando la prima formula di Bredt estendendola al caso in $q_i$ sia funzione di $s$:&#10;$$&#10;T=\sum_i T_i=\sum_i \oint_i h_i(s) q_i(s) d s.&#10;$$&#10;&#10;&#10;\end{document}"/>
  <p:tag name="IGUANATEXSIZE" val="20"/>
  <p:tag name="IGUANATEXCURSOR" val="1149"/>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71"/>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Le uniche tensioni tangenziali agenti nel profilo a sezione tubolare sono quelle rappresentate nella Figura 9.30c. &#10;&#10;Le altre componenti di tensione, rappresentate nella Figura 9.30d, sono nulle. &#10;&#10;Difatti, la faccia superiore e la faccia inferiore dell'elemento di volume appartengono, rispettivamente, alle superficie esterna e alla superficie interna del profilo, ove le tensioni devono essere nulle. &#10;&#10;Il flusso delle tensioni tangenziali deve essere diretto, invece, in direzione tangente alla linea media dello spessore della sezione, in modo da fornire un contributo al momento torcente risultante $\mathbf{T}$, Figura $9.30 e$.&#10;&#10;\end{document}"/>
  <p:tag name="IGUANATEXSIZE" val="20"/>
  <p:tag name="IGUANATEXCURSOR" val="606"/>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38"/>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Tensione tangenziale media. La tensione tangenziale media $\tau_{\text {avg }}$, agente sull'area $d A=t d s$ dell'elemento infinitesimo di volume nella Figura $9.30 c$, può essere correlata al momento torcente $T$ calcolando i momenti forniti dalle tensioni tangenziali rispetto a un prefissato punto $O$ interno alla sezione trasversale, Figura 9.30 $e$. Come indicato, la forza infinitesima agente sull'elemento vale $d F=\tau_{\text {avg }} d A=\tau_{\text {avg }}(t d s)$ ed è diretta secondo la tangente alla linea media della sezione. Considerando il braccio $h$ della forza rispetto al polo $O$, il contributo di momento torcente fornito è pari a&#10;$$&#10;d T=h(d F)=h\left(\tau_{\text {avg }} t d s\right)&#10;$$&#10;&#10;Integrando sull'intera sezione trasversale, si ottiene:&#10;$$&#10;T=\oint h \tau_{\text {avg }} t d s&#10;$$&#10;&#10;Il simbolo di circuitazione sta a indicare che l'integrale di linea è esteso all'intera curva chiusa che rappresenta la linea media della sezione tubolare. Dal momento che il flusso delle tensioni tangenziali $q=\tau_{\text {avg }} t$ è costante, può essere portato fuori dal segno di integrale&#10;$$&#10;T=\tau_{\text {avg }} t \oint h d s&#10;$$&#10;&#10;Il significato dell'integrale nell'equazione precedente può essere interpretato graficamente sulla base della Figura e. Il triangolo evidenziato&#10;&#10;\end{document}"/>
  <p:tag name="IGUANATEXSIZE" val="20"/>
  <p:tag name="IGUANATEXCURSOR" val="1249"/>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22"/>
  <p:tag name="ORIGINALWIDTH" val="340"/>
  <p:tag name="OUTPUTTYPE" val="PDF"/>
  <p:tag name="IGUANATEXVERSION" val="160"/>
  <p:tag name="LATEXADDIN" val="\documentclass{article}&#10;\usepackage{amssymb,amsmath,bbm,mathrsfs}&#10;\setlength\parindent{0em}&#10;\usepackage{geometry}&#10;\geometry{textwidth=12cm}&#10;\setlength\parskip{1em}&#10;\pagestyle{empty}&#10;\begin{document}&#10;&#10;La tensione tangenziale media $\tau_{\text {avg }}$, agente sull'area $d A=t d s$ dell'elemento infinitesimo di volume nella Figura $c$, può essere correlata al momento torcente $T$ calcolando i momenti forniti dalle tensioni tangenziali rispetto a un prefissato punto $O$ interno alla sezione trasversale, Figura $e$. &#10;&#10;La forza infinitesima agente sull'elemento vale $d F=\tau_{\text {avg }} d A=\tau_{\text {avg }}(t d s)$ ed è diretta secondo la tangente alla linea media della sezione. &#10;&#10;Considerando il braccio $h$ della forza rispetto al polo $O$, il contributo di momento torcente fornito è pari a&#10;$$&#10;d T=h(d F)=h\left(\tau_{\text {avg }} t d s\right)&#10;$$&#10;Integrando sull'intera sezione trasversale, si ottiene:&#10;$$&#10;T=\oint h \tau_{\text {avg }} t d s&#10;$$&#10;Il simbolo di circuitazione sta a indicare che l'integrale di linea è esteso all'intera curva chiusa che rappresenta la linea media della sezione tubolare. &#10;&#10;&#10;\end{document}"/>
  <p:tag name="IGUANATEXSIZE" val="20"/>
  <p:tag name="IGUANATEXCURSOR" val="693"/>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06"/>
  <p:tag name="ORIGINALWIDTH" val="311"/>
  <p:tag name="OUTPUTTYPE" val="PDF"/>
  <p:tag name="IGUANATEXVERSION" val="160"/>
  <p:tag name="LATEXADDIN" val="\documentclass{article}&#10;\usepackage{amssymb,amsmath,bbm,mathrsfs}&#10;\setlength\parindent{0em}&#10;\usepackage{geometry}&#10;\geometry{textwidth=11cm}&#10;\setlength\parskip{1em}&#10;\pagestyle{empty}&#10;\begin{document}&#10;Dal momento che il flusso delle tensioni tangenziali $q=\tau_{\text {avg }} t$ è costante, può essere portato fuori dal segno di integrale&#10;$$&#10;T=\tau_{\text {avg }} t \oint h d s&#10;$$&#10;Il significato dell'integrale nell'equazione precedente può essere interpretato graficamente sulla base della Figura e. &#10;&#10;Il triangolo evidenziato nella figura rappresenta l'area infinitesima racchiusa dalla linea media $d A_m=(1 / 2) h d s$. Si può quindi scrivere&#10;$$&#10;T=2 \tau_{\text {avg }} t \int d A_m=2 \tau_{\text {avg }} t A_m&#10;$$&#10;e, risolvendo per la tensione tangenziale media, si ottiene la prima formula di Bredt:&#10;$$&#10;\tau_{\text {avg }}=\frac{T}{2 t A_m}&#10;$$&#10;&#10;\end{document}"/>
  <p:tag name="IGUANATEXSIZE" val="20"/>
  <p:tag name="IGUANATEXCURSOR" val="136"/>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43"/>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L'angolo di torsione di un profilo di sezione chiusa e spessore sottile, avente lunghezza $L$, può essere determinato mediante metodi energetici.&#10;&#10;Ipotizzando che il materiale sia elastico lineare con $G$ modulo di elasticità tangenziale, l'angolo $\phi$, espresso in radianti, è dato dalla seconda formula di Bredt:&#10;$$&#10;\phi=\frac{T L}{4 A_m^2 G} \oint \frac{d s}{t}&#10;$$&#10;Anche in questo caso, l'integrale di linea è esteso all'intera curva chiusa che rappresenta la linea media della sezione tubolare.&#10;&#10;\end{document}"/>
  <p:tag name="IGUANATEXSIZE" val="20"/>
  <p:tag name="IGUANATEXCURSOR" val="200"/>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77"/>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Si suppone di suddividere idealmente il tubo in corrispondenza dei punti $A$ e $B$, ottenendo lo schema di corpo libero rappresentato nella Figura 9.33 b. Il momento torcente interno vale $35 \mathrm{~N} \mathrm{~m}$. Come mostrato nella Figura 9.33d, l'area racchiusa dalla linea media è pari $\mathrm{a}$ :&#10;$$&#10;A_m=(0.035 \mathrm{~m})(0.057 \mathrm{~m})=0.00200 \mathrm{~m}^2&#10;$$&#10;&#10;Dall'Equazione (9.18) si ricava per il punto $A, t_A=5 \mathrm{~mm}$,&#10;$$&#10;\tau_A=\frac{T}{2 t A_m}=\frac{35 \mathrm{~N} \mathrm{~m}}{2(0.005 \mathrm{~m})\left(0.00200 \mathrm{~m}^2\right)}=1.75 \mathrm{MPa}&#10;$$&#10;e per il punto $B, t_B=3 \mathrm{~mm}$,&#10;$$&#10;\tau_B=\frac{T}{2 t A_m}=\frac{35 \mathrm{~N} \mathrm{~m}}{2(0.003 \mathrm{~m})\left(0.00200 \mathrm{~m}^2\right)}=2.92 \mathrm{MPa}&#10;$$&#10;&#10;Nella Figura 9.33e le tensioni calcolate sono rappresentate su elementi infinitesimi di volume estratti dai punti $A$ e $B$. Si presti attenzione a quali sono le facce degli elementi sulle quali agiscono le tensioni tangenziali indotte dal momento di $35 \mathrm{~N} \mathrm{~m}$ mostrato nella Figura $9.33 b$.&#10;&#10;\end{document}"/>
  <p:tag name="IGUANATEXSIZE" val="20"/>
  <p:tag name="IGUANATEXCURSOR" val="199"/>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67"/>
  <p:tag name="ORIGINALWIDTH" val="288"/>
  <p:tag name="OUTPUTTYPE" val="PDF"/>
  <p:tag name="IGUANATEXVERSION" val="160"/>
  <p:tag name="LATEXADDIN" val="\documentclass{article}&#10;\usepackage{amssymb,amsmath,bbm,mathrsfs}&#10;\setlength\parindent{0em}&#10;\usepackage{geometry}&#10;\geometry{textwidth=10cm}&#10;\setlength\parskip{1em}&#10;\pagestyle{empty}&#10;\begin{document}&#10;&#10;Angolo di torsione. Sulla base degli schemi di corpo libero illustrati nelle Figure $b$ e $c$, il momento torcente interno vale $35 \mathrm{~N} \mathrm{~m}$ nel tratto $D E$ e $60 \mathrm{~N} \mathrm{~m}$ nel tratto $C D$. Secondo la convenzione dei segni, il momento torcente è positivo in entrambi $\mathrm{i}$ tratti. Dall'Equazione (9.20) segue quindi:&#10;$$&#10;\begin{aligned}&#10;\phi &amp; =\sum \frac{T L}{4 A_m^2 G} \oint \frac{d s}{t} \\&#10;&amp; =\frac{60 \mathrm{~N} \mathrm{~m}(0.5 \mathrm{~m})}{4\left(0.00200 \mathrm{~m}^2\right)^2\left(38\left(10^9\right) \mathrm{N} / \mathrm{m}^2\right)}\left[2\left(\frac{57 \mathrm{~mm}}{5 \mathrm{~mm}}\right)+2\left(\frac{35 \mathrm{~mm}}{3 \mathrm{~mm}}\right)\right] \\&#10;&amp; +\frac{35 \mathrm{~N} \mathrm{~m}^2(1.5 \mathrm{~m})}{4\left(0.00200 \mathrm{~m}^2\right)^2\left(38\left(10^9\right) \mathrm{N} / \mathrm{m}^2\right)}\left[2\left(\frac{57 \mathrm{~mm}}{5 \mathrm{~mm}}\right)+2\left(\frac{35 \mathrm{~mm}}{3 \mathrm{~mm}}\right)\right] \\&#10;&amp; =6.29\left(10^{-3}\right) \mathrm{rad}&#10;\end{aligned}&#10;$$&#10;&#10;\end{document}"/>
  <p:tag name="IGUANATEXSIZE" val="20"/>
  <p:tag name="IGUANATEXCURSOR" val="291"/>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26"/>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Il prototipo delle sezioni aperte di spessore sottile è il rettangolo allungato. &#10;&#10;Lo spessore, uniforme, coincide con l'altezza $b$, mentre la linea media è parallela alla base $a$.&#10;&#10;Si tracciano all'interno del rettangolo le linee di flusso della tensione tangenziale di torsione, chiuse e necessariamente parallele al contorno. Se così non fosse, infatti, la tensione tangenziale &quot;uscirebbe&quot; dalla sezione e questo non può accadere.&#10;&#10;I versori tangenti alle linee di flusso presentano un'inversione di segno attorno alla linea media. &#10;&#10;Se lo spessore è sottile, la distribuzione dell'intensità della tensione tangenziale dovuta alla torsione è, con ottima approssimazione, lineare attorno a $a$. &#10;&#10;Il massimo è attinto in corrispondenza del contorno della sezione, come accade nelle sezioni circolari, piene e cave.&#10;&#10;\end{document}"/>
  <p:tag name="IGUANATEXSIZE" val="20"/>
  <p:tag name="IGUANATEXCURSOR" val="1018"/>
  <p:tag name="TRANSPARENCY" val="True"/>
  <p:tag name="LATEXENGINEID" val="0"/>
  <p:tag name="TEMPFOLDER" val="/private/var/folders/bl/qr6kzqqj6dq26b3546l3vykm0000gn/T/com.microsoft.Powerpoint/TemporaryItems/"/>
  <p:tag name="LATEXFORMHEIGHT" val="509"/>
  <p:tag name="LATEXFORMWIDTH" val="66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1931</TotalTime>
  <Words>59</Words>
  <Application>Microsoft Macintosh PowerPoint</Application>
  <PresentationFormat>Widescreen</PresentationFormat>
  <Paragraphs>14</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Torsione nelle travi in parete sottile</vt:lpstr>
      <vt:lpstr>Sezioni chiuse di spessore sottile</vt:lpstr>
      <vt:lpstr>PowerPoint Presentation</vt:lpstr>
      <vt:lpstr>PowerPoint Presentation</vt:lpstr>
      <vt:lpstr>PowerPoint Presentation</vt:lpstr>
      <vt:lpstr>PowerPoint Presentation</vt:lpstr>
      <vt:lpstr>PowerPoint Presentation</vt:lpstr>
      <vt:lpstr>PowerPoint Presentation</vt:lpstr>
      <vt:lpstr>Esempio</vt:lpstr>
      <vt:lpstr>Esempio</vt:lpstr>
      <vt:lpstr>Sezioni aperte di spessore sottile</vt:lpstr>
      <vt:lpstr>Sezione rettangolare sottile</vt:lpstr>
      <vt:lpstr>Sezione rettangolare sottile</vt:lpstr>
      <vt:lpstr>Sezione sottile curva e sezioni composte da piu’ tratti</vt:lpstr>
      <vt:lpstr>PowerPoint Presentation</vt:lpstr>
      <vt:lpstr>Sezioni pluriconnesse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Torsione nelle travi in parete sottile</dc:title>
  <dc:creator>Giuseppe Tomassetti</dc:creator>
  <cp:lastModifiedBy>Giuseppe Tomassetti</cp:lastModifiedBy>
  <cp:revision>3</cp:revision>
  <dcterms:created xsi:type="dcterms:W3CDTF">2023-12-14T14:21:56Z</dcterms:created>
  <dcterms:modified xsi:type="dcterms:W3CDTF">2023-12-15T22:33:10Z</dcterms:modified>
</cp:coreProperties>
</file>